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7" r:id="rId2"/>
    <p:sldId id="380" r:id="rId3"/>
    <p:sldId id="379" r:id="rId4"/>
    <p:sldId id="381" r:id="rId5"/>
    <p:sldId id="384" r:id="rId6"/>
    <p:sldId id="385" r:id="rId7"/>
    <p:sldId id="382" r:id="rId8"/>
    <p:sldId id="383" r:id="rId9"/>
    <p:sldId id="386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/>
    <p:restoredTop sz="94667"/>
  </p:normalViewPr>
  <p:slideViewPr>
    <p:cSldViewPr snapToGrid="0" snapToObjects="1">
      <p:cViewPr varScale="1">
        <p:scale>
          <a:sx n="109" d="100"/>
          <a:sy n="109" d="100"/>
        </p:scale>
        <p:origin x="200" y="2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317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80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0800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2460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14/08/2018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45274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2199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9393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145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775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174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783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312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230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8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14/08/2018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 ❤️ reuse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Joseph Farthing</a:t>
            </a:r>
          </a:p>
          <a:p>
            <a:r>
              <a:rPr lang="en-GB" dirty="0">
                <a:latin typeface="+mn-lt"/>
              </a:rPr>
              <a:t>Communication Manager</a:t>
            </a:r>
          </a:p>
        </p:txBody>
      </p:sp>
    </p:spTree>
    <p:extLst>
      <p:ext uri="{BB962C8B-B14F-4D97-AF65-F5344CB8AC3E}">
        <p14:creationId xmlns:p14="http://schemas.microsoft.com/office/powerpoint/2010/main" val="21210719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Questions?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166257"/>
            <a:ext cx="3932237" cy="3702731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+mj-lt"/>
              </a:rPr>
              <a:t>Joseph.Farthing@ed.ac.uk</a:t>
            </a:r>
            <a:endParaRPr lang="en-GB" sz="2400" dirty="0">
              <a:latin typeface="+mj-lt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29" y="2738933"/>
            <a:ext cx="3125620" cy="849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537" y="1542387"/>
            <a:ext cx="1592771" cy="2252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888" y="1542387"/>
            <a:ext cx="1599604" cy="22524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072" y="1542387"/>
            <a:ext cx="1071577" cy="2252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230" y="1542387"/>
            <a:ext cx="1615960" cy="2252403"/>
          </a:xfrm>
          <a:prstGeom prst="rect">
            <a:avLst/>
          </a:prstGeom>
        </p:spPr>
      </p:pic>
      <p:sp>
        <p:nvSpPr>
          <p:cNvPr id="19" name="Text Placeholder 6"/>
          <p:cNvSpPr txBox="1">
            <a:spLocks/>
          </p:cNvSpPr>
          <p:nvPr/>
        </p:nvSpPr>
        <p:spPr>
          <a:xfrm>
            <a:off x="5310537" y="3896498"/>
            <a:ext cx="6321290" cy="70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www.ed.ac.uk/sustainability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7690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690B-C65C-E648-A27F-4EF9DD70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two of the most avoidable sources of waste?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D118F-3C03-D24D-A128-4488636E7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(in the University as a whole)</a:t>
            </a:r>
          </a:p>
        </p:txBody>
      </p:sp>
    </p:spTree>
    <p:extLst>
      <p:ext uri="{BB962C8B-B14F-4D97-AF65-F5344CB8AC3E}">
        <p14:creationId xmlns:p14="http://schemas.microsoft.com/office/powerpoint/2010/main" val="6928963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36C938-61DE-6548-8CE7-47B5C2AB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those disposable plastics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CF350B-C40C-0545-B4D0-22B86CD1C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Coffee cups – they’re </a:t>
            </a:r>
            <a:r>
              <a:rPr lang="en-GB" b="1" u="sng" dirty="0"/>
              <a:t>really hard</a:t>
            </a:r>
            <a:r>
              <a:rPr lang="en-GB" dirty="0"/>
              <a:t> to recycle</a:t>
            </a:r>
          </a:p>
          <a:p>
            <a:r>
              <a:rPr lang="en-GB" dirty="0"/>
              <a:t>Plastic bottles</a:t>
            </a:r>
          </a:p>
          <a:p>
            <a:r>
              <a:rPr lang="en-GB" dirty="0"/>
              <a:t>Plastic bags (before the 5p tax…)</a:t>
            </a:r>
          </a:p>
          <a:p>
            <a:r>
              <a:rPr lang="en-GB" dirty="0"/>
              <a:t>Maybe plastic straws?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8420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749-FA9F-CE44-B62F-C0B1C7C7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are thirsty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38C6-F185-EE4A-A896-E1E6DC027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to drinking water was the </a:t>
            </a:r>
            <a:r>
              <a:rPr lang="en-GB" b="1" u="sng" dirty="0"/>
              <a:t>#2 issue</a:t>
            </a:r>
            <a:r>
              <a:rPr lang="en-GB" b="1" dirty="0"/>
              <a:t> </a:t>
            </a:r>
            <a:r>
              <a:rPr lang="en-GB" dirty="0"/>
              <a:t>in our 2015-16 student survey.</a:t>
            </a:r>
          </a:p>
          <a:p>
            <a:r>
              <a:rPr lang="en-GB" dirty="0"/>
              <a:t>A follow up survey found that 72% of </a:t>
            </a:r>
            <a:r>
              <a:rPr lang="en-GB" b="1" u="sng" dirty="0"/>
              <a:t>students weren’t drinking enough</a:t>
            </a:r>
            <a:r>
              <a:rPr lang="en-GB" dirty="0"/>
              <a:t>!</a:t>
            </a:r>
          </a:p>
          <a:p>
            <a:r>
              <a:rPr lang="en-GB" dirty="0"/>
              <a:t>The average student was spending upwards of £80 a year on bottled water…</a:t>
            </a:r>
          </a:p>
          <a:p>
            <a:r>
              <a:rPr lang="en-GB" dirty="0"/>
              <a:t>Lots of complaints about the </a:t>
            </a:r>
            <a:r>
              <a:rPr lang="en-GB" dirty="0" err="1"/>
              <a:t>KeepCup</a:t>
            </a:r>
            <a:r>
              <a:rPr lang="en-GB" dirty="0"/>
              <a:t> only discount…</a:t>
            </a:r>
          </a:p>
        </p:txBody>
      </p:sp>
    </p:spTree>
    <p:extLst>
      <p:ext uri="{BB962C8B-B14F-4D97-AF65-F5344CB8AC3E}">
        <p14:creationId xmlns:p14="http://schemas.microsoft.com/office/powerpoint/2010/main" val="6486191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00B7-BB3E-054E-B313-F7BFC4F8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D310-1621-4340-8645-4392B8E6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FBC9A-8844-4F4E-A0F3-96A2E109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907" y="0"/>
            <a:ext cx="13677581" cy="66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8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00B7-BB3E-054E-B313-F7BFC4F8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D310-1621-4340-8645-4392B8E6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6E34B-34AE-194D-A79F-F256B912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01700"/>
            <a:ext cx="108204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75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7DB8-F19C-F340-B1C5-0B399C63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paths to making a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A7FA-1CDF-9B44-8BAE-76DEB0B967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Drinking water project</a:t>
            </a:r>
          </a:p>
          <a:p>
            <a:pPr>
              <a:lnSpc>
                <a:spcPct val="100000"/>
              </a:lnSpc>
            </a:pPr>
            <a:r>
              <a:rPr lang="en-GB" dirty="0"/>
              <a:t>Installing or upgrading about 200 water points.</a:t>
            </a:r>
          </a:p>
          <a:p>
            <a:pPr>
              <a:lnSpc>
                <a:spcPct val="100000"/>
              </a:lnSpc>
            </a:pPr>
            <a:r>
              <a:rPr lang="en-GB" dirty="0"/>
              <a:t>Trialling the sale of new </a:t>
            </a:r>
            <a:r>
              <a:rPr lang="en-GB" dirty="0" err="1"/>
              <a:t>Dopper</a:t>
            </a:r>
            <a:r>
              <a:rPr lang="en-GB" dirty="0"/>
              <a:t> water bottles (at cost price).</a:t>
            </a:r>
          </a:p>
          <a:p>
            <a:pPr>
              <a:lnSpc>
                <a:spcPct val="100000"/>
              </a:lnSpc>
            </a:pPr>
            <a:r>
              <a:rPr lang="en-GB" dirty="0"/>
              <a:t>Making a map to show where the water points are.</a:t>
            </a:r>
          </a:p>
          <a:p>
            <a:pPr>
              <a:lnSpc>
                <a:spcPct val="100000"/>
              </a:lnSpc>
            </a:pPr>
            <a:r>
              <a:rPr lang="en-GB" dirty="0"/>
              <a:t>Update our policy.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6E4C-103D-2046-88CF-006E5389E0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Coffee cup project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FFFFFF"/>
                </a:solidFill>
              </a:rPr>
              <a:t>Introducing a ’disposable cup surcharge’ – 25p to take a cup.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FFFFFF"/>
                </a:solidFill>
              </a:rPr>
              <a:t>Accepting </a:t>
            </a:r>
            <a:r>
              <a:rPr lang="en-GB" b="1" u="sng" dirty="0">
                <a:solidFill>
                  <a:srgbClr val="FFFFFF"/>
                </a:solidFill>
              </a:rPr>
              <a:t>all</a:t>
            </a:r>
            <a:r>
              <a:rPr lang="en-GB" dirty="0">
                <a:solidFill>
                  <a:srgbClr val="FFFFFF"/>
                </a:solidFill>
              </a:rPr>
              <a:t> reusable cups in </a:t>
            </a:r>
            <a:r>
              <a:rPr lang="en-GB" b="1" u="sng" dirty="0">
                <a:solidFill>
                  <a:srgbClr val="FFFFFF"/>
                </a:solidFill>
              </a:rPr>
              <a:t>all</a:t>
            </a:r>
            <a:r>
              <a:rPr lang="en-GB" dirty="0">
                <a:solidFill>
                  <a:srgbClr val="FFFFFF"/>
                </a:solidFill>
              </a:rPr>
              <a:t> University cafés.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FFFFFF"/>
                </a:solidFill>
              </a:rPr>
              <a:t>Distributing several thousand free cups to students in the new term.</a:t>
            </a:r>
          </a:p>
          <a:p>
            <a:pPr lvl="0">
              <a:lnSpc>
                <a:spcPct val="100000"/>
              </a:lnSpc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616396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B3B2D5-3D0F-5243-8108-620394550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1" y="557214"/>
            <a:ext cx="4282109" cy="5706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A47D9-64BD-4349-B303-35C045640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64" y="557214"/>
            <a:ext cx="8412481" cy="5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93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160D-C493-F941-A4E6-38839296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E3892-D4A5-C24D-A01D-67DEEA9A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Partnership with local universities and businesses?</a:t>
            </a:r>
          </a:p>
          <a:p>
            <a:pPr lvl="1"/>
            <a:r>
              <a:rPr lang="en-GB" dirty="0"/>
              <a:t>Edinburgh College and Napier are on board, looking at adding cafés.</a:t>
            </a:r>
          </a:p>
          <a:p>
            <a:r>
              <a:rPr lang="en-GB" dirty="0"/>
              <a:t>Recycling coffee cups work being done (but reuse is our preference).</a:t>
            </a:r>
          </a:p>
          <a:p>
            <a:r>
              <a:rPr lang="en-GB" dirty="0"/>
              <a:t>Possible collaboration with local schools.</a:t>
            </a:r>
          </a:p>
          <a:p>
            <a:r>
              <a:rPr lang="en-GB" dirty="0"/>
              <a:t>Deposit return system? (We’re members of Have You Got The Bottle)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92055-FEA1-AB44-845E-0B00B20A54E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Where things could go from here</a:t>
            </a:r>
          </a:p>
        </p:txBody>
      </p:sp>
    </p:spTree>
    <p:extLst>
      <p:ext uri="{BB962C8B-B14F-4D97-AF65-F5344CB8AC3E}">
        <p14:creationId xmlns:p14="http://schemas.microsoft.com/office/powerpoint/2010/main" val="26962514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ptimistic blue">
  <a:themeElements>
    <a:clrScheme name="Custom 1">
      <a:dk1>
        <a:srgbClr val="000000"/>
      </a:dk1>
      <a:lt1>
        <a:srgbClr val="FFFFFF"/>
      </a:lt1>
      <a:dk2>
        <a:srgbClr val="2C4872"/>
      </a:dk2>
      <a:lt2>
        <a:srgbClr val="EAEAEA"/>
      </a:lt2>
      <a:accent1>
        <a:srgbClr val="4682C3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wiss Thin">
      <a:majorFont>
        <a:latin typeface="Swis721 Th BT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wiss 721 Light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6D4D221-B8B4-DD49-A5F7-BC01F548FAF1}" vid="{06AA1AED-8900-1948-9173-E8FE76CB90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274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Roboto Light</vt:lpstr>
      <vt:lpstr>Swis721 Th BT</vt:lpstr>
      <vt:lpstr>Swiss 721 Light</vt:lpstr>
      <vt:lpstr>Optimistic blue</vt:lpstr>
      <vt:lpstr>We ❤️ reuse</vt:lpstr>
      <vt:lpstr>What are two of the most avoidable sources of waste?</vt:lpstr>
      <vt:lpstr>It’s those disposable plastics</vt:lpstr>
      <vt:lpstr>Students are thirsty for change</vt:lpstr>
      <vt:lpstr>PowerPoint Presentation</vt:lpstr>
      <vt:lpstr>PowerPoint Presentation</vt:lpstr>
      <vt:lpstr>Two paths to making a change</vt:lpstr>
      <vt:lpstr>PowerPoint Presentation</vt:lpstr>
      <vt:lpstr>Future steps…</vt:lpstr>
      <vt:lpstr>Questions?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❤️ reuse</dc:title>
  <dc:creator>Joseph Farthing</dc:creator>
  <cp:lastModifiedBy>FORD-HUTCHINSON Sarah</cp:lastModifiedBy>
  <cp:revision>17</cp:revision>
  <cp:lastPrinted>2018-07-18T09:45:29Z</cp:lastPrinted>
  <dcterms:created xsi:type="dcterms:W3CDTF">2018-07-18T08:45:47Z</dcterms:created>
  <dcterms:modified xsi:type="dcterms:W3CDTF">2018-08-14T09:54:50Z</dcterms:modified>
</cp:coreProperties>
</file>