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8.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quickStyle1.xml" ContentType="application/vnd.openxmlformats-officedocument.drawingml.diagramStyle+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layout1.xml" ContentType="application/vnd.openxmlformats-officedocument.drawingml.diagram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colors2.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Lst>
  <p:notesMasterIdLst>
    <p:notesMasterId r:id="rId34"/>
  </p:notesMasterIdLst>
  <p:sldIdLst>
    <p:sldId id="257" r:id="rId5"/>
    <p:sldId id="286" r:id="rId6"/>
    <p:sldId id="258" r:id="rId7"/>
    <p:sldId id="285" r:id="rId8"/>
    <p:sldId id="297" r:id="rId9"/>
    <p:sldId id="288" r:id="rId10"/>
    <p:sldId id="291" r:id="rId11"/>
    <p:sldId id="259" r:id="rId12"/>
    <p:sldId id="280" r:id="rId13"/>
    <p:sldId id="281" r:id="rId14"/>
    <p:sldId id="282" r:id="rId15"/>
    <p:sldId id="292" r:id="rId16"/>
    <p:sldId id="290" r:id="rId17"/>
    <p:sldId id="299" r:id="rId18"/>
    <p:sldId id="268" r:id="rId19"/>
    <p:sldId id="265" r:id="rId20"/>
    <p:sldId id="266" r:id="rId21"/>
    <p:sldId id="269" r:id="rId22"/>
    <p:sldId id="287" r:id="rId23"/>
    <p:sldId id="272" r:id="rId24"/>
    <p:sldId id="276" r:id="rId25"/>
    <p:sldId id="279" r:id="rId26"/>
    <p:sldId id="267" r:id="rId27"/>
    <p:sldId id="278" r:id="rId28"/>
    <p:sldId id="271" r:id="rId29"/>
    <p:sldId id="275" r:id="rId30"/>
    <p:sldId id="274" r:id="rId31"/>
    <p:sldId id="273" r:id="rId32"/>
    <p:sldId id="300" r:id="rId33"/>
  </p:sldIdLst>
  <p:sldSz cx="12192000" cy="6858000"/>
  <p:notesSz cx="6858000" cy="2028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NNINGHAM Patrick" initials="CP" lastIdx="1" clrIdx="0">
    <p:extLst>
      <p:ext uri="{19B8F6BF-5375-455C-9EA6-DF929625EA0E}">
        <p15:presenceInfo xmlns:p15="http://schemas.microsoft.com/office/powerpoint/2012/main" userId="S::s1518612@ed.ac.uk::5b25e938-529f-41fe-ac26-52c466415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EDFF"/>
    <a:srgbClr val="00EC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D67B8-F454-1274-EDC3-EA3F6B2D0030}" v="9" dt="2020-04-16T00:07:39.687"/>
    <p1510:client id="{32E13FED-F365-8224-2308-8C4E54F019F8}" v="1" dt="2020-04-15T14:37:32.661"/>
    <p1510:client id="{3AA6E185-D521-8314-585F-00232C25270F}" v="18" dt="2020-04-15T20:46:43.279"/>
    <p1510:client id="{53766489-2B1D-4045-234E-7398C74FC2BF}" v="34" dt="2020-04-15T12:40:43.208"/>
    <p1510:client id="{54B137BA-A8D6-D0D9-4C3C-1B887A72FB23}" v="731" dt="2020-04-15T21:12:31.523"/>
    <p1510:client id="{63CD4442-49EE-47F1-56B8-3455AC5137FB}" v="9" dt="2020-04-15T19:02:34.700"/>
    <p1510:client id="{763700F9-90CC-6E47-83F4-2B1B37A4FFB2}" v="1575" dt="2020-04-16T08:31:09.497"/>
    <p1510:client id="{8AF8A3AB-2B64-86AC-FE0D-821330733D9C}" v="14" dt="2020-04-15T22:30:31.701"/>
    <p1510:client id="{9DBEED5B-4EDD-8941-99F6-D515E1F2E64E}" v="103" dt="2020-04-16T00:16:57.738"/>
    <p1510:client id="{A40B9317-46BC-6A00-7F8D-B800DEE04621}" v="3" dt="2020-04-15T20:41:50.101"/>
    <p1510:client id="{A532DF5F-8BCD-5B7C-1EFD-0D7B7D10C41A}" v="595" dt="2020-04-15T22:28:25.802"/>
    <p1510:client id="{AB7C0900-7675-01E9-18B1-893A57235EDC}" v="2" dt="2020-04-15T21:47:53.503"/>
    <p1510:client id="{C433A0A1-0198-BAA4-DB0E-30DC8BF5AFF4}" v="463" dt="2020-04-15T22:00:01.337"/>
    <p1510:client id="{DF5AC001-2908-0000-547C-EE4BDE41334D}" v="10" dt="2020-04-15T17:46:53.227"/>
    <p1510:client id="{E20BA955-DEFE-DD45-BAB0-2B1D9F3FD582}" v="803" dt="2020-04-16T09:34:26.827"/>
    <p1510:client id="{FF132529-86C6-BBB9-72B6-5F4FC5045AC7}" v="47" dt="2020-04-15T22:19:08.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85"/>
  </p:normalViewPr>
  <p:slideViewPr>
    <p:cSldViewPr snapToGrid="0">
      <p:cViewPr varScale="1">
        <p:scale>
          <a:sx n="89" d="100"/>
          <a:sy n="89"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3.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8DB5D7D5-6A1C-4ABC-8850-759A9D876047}">
      <dgm:prSet phldr="0"/>
      <dgm:spPr/>
      <dgm:t>
        <a:bodyPr/>
        <a:lstStyle/>
        <a:p>
          <a:r>
            <a:rPr lang="en-US" b="0" i="0" u="none" strike="noStrike" cap="none" baseline="0" noProof="0">
              <a:latin typeface="Franklin Gothic Demi"/>
            </a:rPr>
            <a:t>Background</a:t>
          </a:r>
        </a:p>
      </dgm:t>
    </dgm:pt>
    <dgm:pt modelId="{D8874F40-D7B0-41DE-BB6F-A6014FEAB2D7}" type="parTrans" cxnId="{C5202EE1-10E9-4076-9D55-9E0CF8B152AF}">
      <dgm:prSet/>
      <dgm:spPr/>
      <dgm:t>
        <a:bodyPr/>
        <a:lstStyle/>
        <a:p>
          <a:endParaRPr lang="en-US"/>
        </a:p>
      </dgm:t>
    </dgm:pt>
    <dgm:pt modelId="{BD6E0A2E-99C8-4F5A-971A-CD211D1099FF}" type="sibTrans" cxnId="{C5202EE1-10E9-4076-9D55-9E0CF8B152AF}">
      <dgm:prSet/>
      <dgm:spPr/>
      <dgm:t>
        <a:bodyPr/>
        <a:lstStyle/>
        <a:p>
          <a:endParaRPr lang="en-US"/>
        </a:p>
      </dgm:t>
    </dgm:pt>
    <dgm:pt modelId="{96262926-A67D-4E4E-9515-5EBC67F0B634}">
      <dgm:prSet/>
      <dgm:spPr/>
      <dgm:t>
        <a:bodyPr/>
        <a:lstStyle/>
        <a:p>
          <a:pPr rtl="0"/>
          <a:r>
            <a:rPr lang="en-US">
              <a:solidFill>
                <a:srgbClr val="00B0F0"/>
              </a:solidFill>
              <a:latin typeface="Franklin Gothic Demi" panose="020B0502020104020203"/>
            </a:rPr>
            <a:t>The Phone Industry</a:t>
          </a:r>
        </a:p>
      </dgm:t>
    </dgm:pt>
    <dgm:pt modelId="{EC74E552-C501-4B0E-9400-E8B410F53D50}" type="parTrans" cxnId="{8C5B110A-FBC3-4CBF-BED2-413E87D4DAD5}">
      <dgm:prSet/>
      <dgm:spPr/>
      <dgm:t>
        <a:bodyPr/>
        <a:lstStyle/>
        <a:p>
          <a:endParaRPr lang="en-US"/>
        </a:p>
      </dgm:t>
    </dgm:pt>
    <dgm:pt modelId="{1DA7ACEB-F642-43C1-BCB5-F580B9B985B9}" type="sibTrans" cxnId="{8C5B110A-FBC3-4CBF-BED2-413E87D4DAD5}">
      <dgm:prSet/>
      <dgm:spPr/>
      <dgm:t>
        <a:bodyPr/>
        <a:lstStyle/>
        <a:p>
          <a:endParaRPr lang="en-US"/>
        </a:p>
      </dgm:t>
    </dgm:pt>
    <dgm:pt modelId="{C5146535-FD3D-4589-98A3-623B8DA4B8DB}">
      <dgm:prSet phldr="0"/>
      <dgm:spPr/>
      <dgm:t>
        <a:bodyPr/>
        <a:lstStyle/>
        <a:p>
          <a:r>
            <a:rPr lang="en-US">
              <a:latin typeface="Franklin Gothic Demi" panose="020B0502020104020203"/>
            </a:rPr>
            <a:t>The Survey</a:t>
          </a:r>
          <a:endParaRPr lang="en-US"/>
        </a:p>
      </dgm:t>
    </dgm:pt>
    <dgm:pt modelId="{20848F78-EC70-4162-96CE-CC68006930F0}" type="parTrans" cxnId="{8EBF857E-7408-4941-91E4-293B0F59EEF7}">
      <dgm:prSet/>
      <dgm:spPr/>
      <dgm:t>
        <a:bodyPr/>
        <a:lstStyle/>
        <a:p>
          <a:endParaRPr lang="en-US"/>
        </a:p>
      </dgm:t>
    </dgm:pt>
    <dgm:pt modelId="{7A3CCAF8-AC3A-401E-AEDD-44BBC1AA9C31}" type="sibTrans" cxnId="{8EBF857E-7408-4941-91E4-293B0F59EEF7}">
      <dgm:prSet/>
      <dgm:spPr/>
      <dgm:t>
        <a:bodyPr/>
        <a:lstStyle/>
        <a:p>
          <a:endParaRPr lang="en-US"/>
        </a:p>
      </dgm:t>
    </dgm:pt>
    <dgm:pt modelId="{09C152DA-7620-4852-8162-A77EC3609F3F}">
      <dgm:prSet/>
      <dgm:spPr/>
      <dgm:t>
        <a:bodyPr/>
        <a:lstStyle/>
        <a:p>
          <a:pPr rtl="0"/>
          <a:r>
            <a:rPr lang="en-US" dirty="0">
              <a:solidFill>
                <a:srgbClr val="00B0F0"/>
              </a:solidFill>
              <a:latin typeface="Franklin Gothic Demi" panose="020B0502020104020203"/>
            </a:rPr>
            <a:t>Analysis of Findings</a:t>
          </a:r>
        </a:p>
      </dgm:t>
    </dgm:pt>
    <dgm:pt modelId="{9F6D14C0-6C82-4CBD-8D6D-B0E117B6F2ED}" type="parTrans" cxnId="{23ECAC8B-17A4-4883-AA0E-06D66B7E788A}">
      <dgm:prSet/>
      <dgm:spPr/>
      <dgm:t>
        <a:bodyPr/>
        <a:lstStyle/>
        <a:p>
          <a:endParaRPr lang="en-US"/>
        </a:p>
      </dgm:t>
    </dgm:pt>
    <dgm:pt modelId="{0AE8D36D-0F0F-4206-AE39-0A2D73987B68}" type="sibTrans" cxnId="{23ECAC8B-17A4-4883-AA0E-06D66B7E788A}">
      <dgm:prSet/>
      <dgm:spPr/>
      <dgm:t>
        <a:bodyPr/>
        <a:lstStyle/>
        <a:p>
          <a:endParaRPr lang="en-US"/>
        </a:p>
      </dgm:t>
    </dgm:pt>
    <dgm:pt modelId="{5A4FA5D7-4649-4111-870C-23FC474F07D3}">
      <dgm:prSet phldr="0"/>
      <dgm:spPr/>
      <dgm:t>
        <a:bodyPr/>
        <a:lstStyle/>
        <a:p>
          <a:r>
            <a:rPr lang="en-US">
              <a:latin typeface="Franklin Gothic Demi" panose="020B0502020104020203"/>
            </a:rPr>
            <a:t>Recommendations </a:t>
          </a:r>
          <a:endParaRPr lang="en-US"/>
        </a:p>
      </dgm:t>
    </dgm:pt>
    <dgm:pt modelId="{CC087488-C433-4654-B336-3026844403E8}" type="parTrans" cxnId="{015266C9-150C-43C6-A6F7-8BC4CEA05B47}">
      <dgm:prSet/>
      <dgm:spPr/>
      <dgm:t>
        <a:bodyPr/>
        <a:lstStyle/>
        <a:p>
          <a:endParaRPr lang="en-GB"/>
        </a:p>
      </dgm:t>
    </dgm:pt>
    <dgm:pt modelId="{3FE002EF-72C8-4A7A-8EEB-BEC0F90686A1}" type="sibTrans" cxnId="{015266C9-150C-43C6-A6F7-8BC4CEA05B47}">
      <dgm:prSet/>
      <dgm:spPr/>
      <dgm:t>
        <a:bodyPr/>
        <a:lstStyle/>
        <a:p>
          <a:endParaRPr lang="en-GB"/>
        </a:p>
      </dgm:t>
    </dgm:pt>
    <dgm:pt modelId="{C77F859D-E7A6-4F47-B9AE-E8A22C866B6B}">
      <dgm:prSet phldr="0"/>
      <dgm:spPr/>
      <dgm:t>
        <a:bodyPr/>
        <a:lstStyle/>
        <a:p>
          <a:pPr rtl="0"/>
          <a:r>
            <a:rPr lang="en-US">
              <a:latin typeface="Franklin Gothic Demi" panose="020B0502020104020203"/>
            </a:rPr>
            <a:t>Conclusions</a:t>
          </a:r>
        </a:p>
      </dgm:t>
    </dgm:pt>
    <dgm:pt modelId="{5707AF2A-B18A-4F1D-9EE1-E5DA0D791B27}" type="parTrans" cxnId="{F65EA9CB-4EE5-446B-8486-4E625423CE3E}">
      <dgm:prSet/>
      <dgm:spPr/>
      <dgm:t>
        <a:bodyPr/>
        <a:lstStyle/>
        <a:p>
          <a:endParaRPr lang="en-GB"/>
        </a:p>
      </dgm:t>
    </dgm:pt>
    <dgm:pt modelId="{0901EBFF-C194-4EC2-AE47-58E6BD781A63}" type="sibTrans" cxnId="{F65EA9CB-4EE5-446B-8486-4E625423CE3E}">
      <dgm:prSet/>
      <dgm:spPr/>
      <dgm:t>
        <a:bodyPr/>
        <a:lstStyle/>
        <a:p>
          <a:endParaRPr lang="en-GB"/>
        </a:p>
      </dgm:t>
    </dgm:pt>
    <dgm:pt modelId="{86D1F6B0-53A8-4A7C-8B1E-733D766C81D1}">
      <dgm:prSet phldr="0"/>
      <dgm:spPr/>
      <dgm:t>
        <a:bodyPr/>
        <a:lstStyle/>
        <a:p>
          <a:pPr rtl="0"/>
          <a:r>
            <a:rPr lang="en-US">
              <a:solidFill>
                <a:srgbClr val="00B0F0"/>
              </a:solidFill>
              <a:latin typeface="Franklin Gothic Demi" panose="020B0502020104020203"/>
            </a:rPr>
            <a:t>Environmental Impact of Production</a:t>
          </a:r>
        </a:p>
      </dgm:t>
    </dgm:pt>
    <dgm:pt modelId="{B94B0B8F-3AFF-4B54-B4DA-F0A323055A77}" type="parTrans" cxnId="{A2F00978-AA72-41D8-8C32-747949D89C81}">
      <dgm:prSet/>
      <dgm:spPr/>
      <dgm:t>
        <a:bodyPr/>
        <a:lstStyle/>
        <a:p>
          <a:endParaRPr lang="en-GB"/>
        </a:p>
      </dgm:t>
    </dgm:pt>
    <dgm:pt modelId="{2DC2EBBE-4027-42E2-90A3-B33FF6DB84F6}" type="sibTrans" cxnId="{A2F00978-AA72-41D8-8C32-747949D89C81}">
      <dgm:prSet/>
      <dgm:spPr/>
      <dgm:t>
        <a:bodyPr/>
        <a:lstStyle/>
        <a:p>
          <a:endParaRPr lang="en-GB"/>
        </a:p>
      </dgm:t>
    </dgm:pt>
    <dgm:pt modelId="{354FC85B-0878-45DA-A6E8-E6A4E9879568}">
      <dgm:prSet phldr="0"/>
      <dgm:spPr/>
      <dgm:t>
        <a:bodyPr/>
        <a:lstStyle/>
        <a:p>
          <a:pPr rtl="0"/>
          <a:r>
            <a:rPr lang="en-US">
              <a:latin typeface="Franklin Gothic Demi" panose="020B0502020104020203"/>
            </a:rPr>
            <a:t>Discussion</a:t>
          </a:r>
        </a:p>
      </dgm:t>
    </dgm:pt>
    <dgm:pt modelId="{CE091127-FCBA-4A91-9D42-3C84EFA3B506}" type="parTrans" cxnId="{C47A4D4E-EAA4-4FBC-B009-BD078FDE0CF6}">
      <dgm:prSet/>
      <dgm:spPr/>
      <dgm:t>
        <a:bodyPr/>
        <a:lstStyle/>
        <a:p>
          <a:endParaRPr lang="en-GB"/>
        </a:p>
      </dgm:t>
    </dgm:pt>
    <dgm:pt modelId="{E016CCB9-6179-4158-BDDA-14B34AB4736A}" type="sibTrans" cxnId="{C47A4D4E-EAA4-4FBC-B009-BD078FDE0CF6}">
      <dgm:prSet/>
      <dgm:spPr/>
      <dgm:t>
        <a:bodyPr/>
        <a:lstStyle/>
        <a:p>
          <a:endParaRPr lang="en-GB"/>
        </a:p>
      </dgm:t>
    </dgm:pt>
    <dgm:pt modelId="{9FCCBA95-F28B-4665-8231-6E92904D6474}">
      <dgm:prSet phldr="0"/>
      <dgm:spPr/>
      <dgm:t>
        <a:bodyPr/>
        <a:lstStyle/>
        <a:p>
          <a:pPr rtl="0"/>
          <a:r>
            <a:rPr lang="en-US">
              <a:solidFill>
                <a:srgbClr val="00B0F0"/>
              </a:solidFill>
              <a:latin typeface="Franklin Gothic Demi" panose="020B0502020104020203"/>
            </a:rPr>
            <a:t>Limitations Of The Survey</a:t>
          </a:r>
        </a:p>
      </dgm:t>
    </dgm:pt>
    <dgm:pt modelId="{757E2DAB-3150-409A-8AFA-E034B7ED3141}" type="parTrans" cxnId="{A3325596-803E-4F22-815C-93BA6B07BC40}">
      <dgm:prSet/>
      <dgm:spPr/>
      <dgm:t>
        <a:bodyPr/>
        <a:lstStyle/>
        <a:p>
          <a:endParaRPr lang="en-GB"/>
        </a:p>
      </dgm:t>
    </dgm:pt>
    <dgm:pt modelId="{CE3B9768-0823-4CBD-9958-FE70D4ED4CA1}" type="sibTrans" cxnId="{A3325596-803E-4F22-815C-93BA6B07BC40}">
      <dgm:prSet/>
      <dgm:spPr/>
      <dgm:t>
        <a:bodyPr/>
        <a:lstStyle/>
        <a:p>
          <a:endParaRPr lang="en-GB"/>
        </a:p>
      </dgm:t>
    </dgm:pt>
    <dgm:pt modelId="{D2D3A611-CA01-49CD-91D4-11B3D10841D1}">
      <dgm:prSet phldr="0"/>
      <dgm:spPr/>
      <dgm:t>
        <a:bodyPr/>
        <a:lstStyle/>
        <a:p>
          <a:pPr rtl="0"/>
          <a:r>
            <a:rPr lang="en-US">
              <a:solidFill>
                <a:srgbClr val="00B0F0"/>
              </a:solidFill>
              <a:latin typeface="Franklin Gothic Demi" panose="020B0502020104020203"/>
            </a:rPr>
            <a:t>How to Encourage Fairphone Usage</a:t>
          </a:r>
        </a:p>
      </dgm:t>
    </dgm:pt>
    <dgm:pt modelId="{7632E5B1-C1BE-4263-A878-51A3B0EE9029}" type="parTrans" cxnId="{424CF6FC-1DF6-4249-B2E1-090959FA01DF}">
      <dgm:prSet/>
      <dgm:spPr/>
      <dgm:t>
        <a:bodyPr/>
        <a:lstStyle/>
        <a:p>
          <a:endParaRPr lang="en-GB"/>
        </a:p>
      </dgm:t>
    </dgm:pt>
    <dgm:pt modelId="{3CD7E4B6-7C2C-4F06-AFB8-9391EBD74D12}" type="sibTrans" cxnId="{424CF6FC-1DF6-4249-B2E1-090959FA01DF}">
      <dgm:prSet/>
      <dgm:spPr/>
      <dgm:t>
        <a:bodyPr/>
        <a:lstStyle/>
        <a:p>
          <a:endParaRPr lang="en-GB"/>
        </a:p>
      </dgm:t>
    </dgm:pt>
    <dgm:pt modelId="{038AF1FE-33AB-4546-AE11-F6B89EED408E}">
      <dgm:prSet phldr="0"/>
      <dgm:spPr/>
      <dgm:t>
        <a:bodyPr/>
        <a:lstStyle/>
        <a:p>
          <a:pPr rtl="0"/>
          <a:r>
            <a:rPr lang="en-US">
              <a:solidFill>
                <a:srgbClr val="00B0F0"/>
              </a:solidFill>
              <a:latin typeface="Franklin Gothic Demi" panose="020B0502020104020203"/>
            </a:rPr>
            <a:t>Future Research</a:t>
          </a:r>
        </a:p>
      </dgm:t>
    </dgm:pt>
    <dgm:pt modelId="{BEE06859-9E3A-49DF-A3BE-50137D8F9E95}" type="parTrans" cxnId="{EA72F95E-592B-4BD2-BEB1-ABCDD4FEB104}">
      <dgm:prSet/>
      <dgm:spPr/>
      <dgm:t>
        <a:bodyPr/>
        <a:lstStyle/>
        <a:p>
          <a:endParaRPr lang="en-GB"/>
        </a:p>
      </dgm:t>
    </dgm:pt>
    <dgm:pt modelId="{69BF20CE-CBD4-4968-97AB-2CD87BD9110E}" type="sibTrans" cxnId="{EA72F95E-592B-4BD2-BEB1-ABCDD4FEB104}">
      <dgm:prSet/>
      <dgm:spPr/>
      <dgm:t>
        <a:bodyPr/>
        <a:lstStyle/>
        <a:p>
          <a:endParaRPr lang="en-GB"/>
        </a:p>
      </dgm:t>
    </dgm:pt>
    <dgm:pt modelId="{63607AB1-67C0-4C7A-B74C-4C2FCE61C7D1}">
      <dgm:prSet phldr="0"/>
      <dgm:spPr/>
      <dgm:t>
        <a:bodyPr/>
        <a:lstStyle/>
        <a:p>
          <a:pPr rtl="0"/>
          <a:r>
            <a:rPr lang="en-US">
              <a:solidFill>
                <a:srgbClr val="00B0F0"/>
              </a:solidFill>
              <a:latin typeface="Franklin Gothic Demi" panose="020B0502020104020203"/>
            </a:rPr>
            <a:t> Last Thoughts</a:t>
          </a:r>
          <a:endParaRPr lang="en-US">
            <a:solidFill>
              <a:srgbClr val="00B0F0"/>
            </a:solidFill>
          </a:endParaRPr>
        </a:p>
      </dgm:t>
    </dgm:pt>
    <dgm:pt modelId="{AF0282C2-252C-465C-B666-8CF2F4EEB951}" type="parTrans" cxnId="{721074BE-7025-4BBC-890C-D7407B6B2A36}">
      <dgm:prSet/>
      <dgm:spPr/>
      <dgm:t>
        <a:bodyPr/>
        <a:lstStyle/>
        <a:p>
          <a:endParaRPr lang="en-GB"/>
        </a:p>
      </dgm:t>
    </dgm:pt>
    <dgm:pt modelId="{9DA095C8-C7A9-4FE0-B07A-82D93AEEC79B}" type="sibTrans" cxnId="{721074BE-7025-4BBC-890C-D7407B6B2A36}">
      <dgm:prSet/>
      <dgm:spPr/>
      <dgm:t>
        <a:bodyPr/>
        <a:lstStyle/>
        <a:p>
          <a:endParaRPr lang="en-GB"/>
        </a:p>
      </dgm:t>
    </dgm:pt>
    <dgm:pt modelId="{82933A39-C5EE-4FDE-BBE8-9438D1871C49}">
      <dgm:prSet phldr="0"/>
      <dgm:spPr/>
      <dgm:t>
        <a:bodyPr/>
        <a:lstStyle/>
        <a:p>
          <a:pPr rtl="0"/>
          <a:r>
            <a:rPr lang="en-US">
              <a:solidFill>
                <a:srgbClr val="00B0F0"/>
              </a:solidFill>
              <a:latin typeface="Franklin Gothic Demi" panose="020B0502020104020203"/>
            </a:rPr>
            <a:t>Results</a:t>
          </a:r>
          <a:endParaRPr lang="en-US">
            <a:solidFill>
              <a:srgbClr val="00B0F0"/>
            </a:solidFill>
          </a:endParaRPr>
        </a:p>
      </dgm:t>
    </dgm:pt>
    <dgm:pt modelId="{69980D92-1171-4698-9FFD-CD7A7BC2AB72}" type="parTrans" cxnId="{C473D8AF-D485-4DBA-A647-FF238EAD191E}">
      <dgm:prSet/>
      <dgm:spPr/>
      <dgm:t>
        <a:bodyPr/>
        <a:lstStyle/>
        <a:p>
          <a:endParaRPr lang="en-GB"/>
        </a:p>
      </dgm:t>
    </dgm:pt>
    <dgm:pt modelId="{FDEE4101-35FE-49A6-B954-99D9D80E88B5}" type="sibTrans" cxnId="{C473D8AF-D485-4DBA-A647-FF238EAD191E}">
      <dgm:prSet/>
      <dgm:spPr/>
      <dgm:t>
        <a:bodyPr/>
        <a:lstStyle/>
        <a:p>
          <a:endParaRPr lang="en-GB"/>
        </a:p>
      </dgm:t>
    </dgm:pt>
    <dgm:pt modelId="{661C1203-8453-40B7-8C94-EDF17FDE79B1}">
      <dgm:prSet phldr="0"/>
      <dgm:spPr/>
      <dgm:t>
        <a:bodyPr/>
        <a:lstStyle/>
        <a:p>
          <a:pPr rtl="0"/>
          <a:r>
            <a:rPr lang="en-US">
              <a:solidFill>
                <a:srgbClr val="00B0F0"/>
              </a:solidFill>
              <a:latin typeface="Franklin Gothic Demi" panose="020B0502020104020203"/>
            </a:rPr>
            <a:t>The Parameters</a:t>
          </a:r>
        </a:p>
      </dgm:t>
    </dgm:pt>
    <dgm:pt modelId="{C773D244-9BC4-465F-B879-7AF84F8B0377}" type="parTrans" cxnId="{A1528F17-4BC8-4DCE-8D74-7CA65F7514D2}">
      <dgm:prSet/>
      <dgm:spPr/>
      <dgm:t>
        <a:bodyPr/>
        <a:lstStyle/>
        <a:p>
          <a:endParaRPr lang="en-GB"/>
        </a:p>
      </dgm:t>
    </dgm:pt>
    <dgm:pt modelId="{E1A89555-8291-4A7F-A86E-617358A2F780}" type="sibTrans" cxnId="{A1528F17-4BC8-4DCE-8D74-7CA65F7514D2}">
      <dgm:prSet/>
      <dgm:spPr/>
      <dgm:t>
        <a:bodyPr/>
        <a:lstStyle/>
        <a:p>
          <a:endParaRPr lang="en-GB"/>
        </a:p>
      </dgm:t>
    </dgm:pt>
    <dgm:pt modelId="{20ABEBEF-BCD6-49D3-9341-435CADAC417B}">
      <dgm:prSet phldr="0"/>
      <dgm:spPr/>
      <dgm:t>
        <a:bodyPr/>
        <a:lstStyle/>
        <a:p>
          <a:pPr rtl="0"/>
          <a:r>
            <a:rPr lang="en-US">
              <a:solidFill>
                <a:srgbClr val="00B0F0"/>
              </a:solidFill>
              <a:latin typeface="Franklin Gothic Demi" panose="020B0502020104020203"/>
            </a:rPr>
            <a:t>Questions</a:t>
          </a:r>
          <a:endParaRPr lang="en-US">
            <a:solidFill>
              <a:srgbClr val="00B0F0"/>
            </a:solidFill>
          </a:endParaRPr>
        </a:p>
      </dgm:t>
    </dgm:pt>
    <dgm:pt modelId="{FAA0E8F5-31F8-4692-8F59-F3BD23E7DE21}" type="parTrans" cxnId="{BD0A6D83-435A-44A9-9A53-2D8F533B29E4}">
      <dgm:prSet/>
      <dgm:spPr/>
      <dgm:t>
        <a:bodyPr/>
        <a:lstStyle/>
        <a:p>
          <a:endParaRPr lang="en-GB"/>
        </a:p>
      </dgm:t>
    </dgm:pt>
    <dgm:pt modelId="{45DC4824-102F-4027-85E9-63B09613EDFD}" type="sibTrans" cxnId="{BD0A6D83-435A-44A9-9A53-2D8F533B29E4}">
      <dgm:prSet/>
      <dgm:spPr/>
      <dgm:t>
        <a:bodyPr/>
        <a:lstStyle/>
        <a:p>
          <a:endParaRPr lang="en-GB"/>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5">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5">
        <dgm:presLayoutVars>
          <dgm:bulletEnabled val="1"/>
        </dgm:presLayoutVars>
      </dgm:prSet>
      <dgm:spPr/>
    </dgm:pt>
    <dgm:pt modelId="{122B38A3-0442-4747-820C-1F37877E2B0E}" type="pres">
      <dgm:prSet presAssocID="{8DB5D7D5-6A1C-4ABC-8850-759A9D876047}" presName="ConnectLine1" presStyleLbl="sibTrans1D1" presStyleIdx="0" presStyleCnt="5"/>
      <dgm:spPr>
        <a:noFill/>
        <a:ln w="12700" cap="rnd" cmpd="sng" algn="ctr">
          <a:solidFill>
            <a:schemeClr val="accent2">
              <a:hueOff val="0"/>
              <a:satOff val="0"/>
              <a:lumOff val="0"/>
              <a:alphaOff val="0"/>
            </a:schemeClr>
          </a:solidFill>
          <a:prstDash val="dash"/>
        </a:ln>
        <a:effectLst/>
      </dgm:spPr>
    </dgm:pt>
    <dgm:pt modelId="{A73181F6-69BB-4A47-8277-4671A45AC8C8}" type="pres">
      <dgm:prSet presAssocID="{8DB5D7D5-6A1C-4ABC-8850-759A9D876047}" presName="ConnectLineEnd1" presStyleLbl="lnNode1" presStyleIdx="0" presStyleCnt="5"/>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5">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5">
        <dgm:presLayoutVars>
          <dgm:bulletEnabled val="1"/>
        </dgm:presLayoutVars>
      </dgm:prSet>
      <dgm:spPr/>
    </dgm:pt>
    <dgm:pt modelId="{DBA410EB-5F61-4F46-92D9-C5B0AA59EE15}" type="pres">
      <dgm:prSet presAssocID="{C5146535-FD3D-4589-98A3-623B8DA4B8DB}" presName="ConnectLine1" presStyleLbl="sibTrans1D1" presStyleIdx="1" presStyleCnt="5"/>
      <dgm:spPr>
        <a:noFill/>
        <a:ln w="12700" cap="rnd" cmpd="sng" algn="ctr">
          <a:solidFill>
            <a:schemeClr val="accent3">
              <a:hueOff val="0"/>
              <a:satOff val="0"/>
              <a:lumOff val="0"/>
              <a:alphaOff val="0"/>
            </a:schemeClr>
          </a:solidFill>
          <a:prstDash val="dash"/>
        </a:ln>
        <a:effectLst/>
      </dgm:spPr>
    </dgm:pt>
    <dgm:pt modelId="{E1220EDB-B75C-43A5-B862-97E4C09130A7}" type="pres">
      <dgm:prSet presAssocID="{C5146535-FD3D-4589-98A3-623B8DA4B8DB}" presName="ConnectLineEnd1" presStyleLbl="lnNode1" presStyleIdx="1" presStyleCnt="5"/>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5E582BD8-D4E7-4961-9BFC-DC01F7DDDA7C}" type="pres">
      <dgm:prSet presAssocID="{354FC85B-0878-45DA-A6E8-E6A4E9879568}" presName="composite1" presStyleCnt="0"/>
      <dgm:spPr/>
    </dgm:pt>
    <dgm:pt modelId="{73F41654-F3E7-42E7-A6F2-891CBC178B22}" type="pres">
      <dgm:prSet presAssocID="{354FC85B-0878-45DA-A6E8-E6A4E9879568}" presName="parent1" presStyleLbl="alignNode1" presStyleIdx="2" presStyleCnt="5">
        <dgm:presLayoutVars>
          <dgm:chMax val="1"/>
          <dgm:chPref val="1"/>
          <dgm:bulletEnabled val="1"/>
        </dgm:presLayoutVars>
      </dgm:prSet>
      <dgm:spPr/>
    </dgm:pt>
    <dgm:pt modelId="{1D9851F9-FDF7-4B7D-802A-7972B0786F56}" type="pres">
      <dgm:prSet presAssocID="{354FC85B-0878-45DA-A6E8-E6A4E9879568}" presName="Childtext1" presStyleLbl="revTx" presStyleIdx="2" presStyleCnt="5">
        <dgm:presLayoutVars>
          <dgm:bulletEnabled val="1"/>
        </dgm:presLayoutVars>
      </dgm:prSet>
      <dgm:spPr/>
    </dgm:pt>
    <dgm:pt modelId="{33FD8376-5F18-424D-BEE8-A73D1181172C}" type="pres">
      <dgm:prSet presAssocID="{354FC85B-0878-45DA-A6E8-E6A4E9879568}" presName="ConnectLine1" presStyleLbl="sibTrans1D1" presStyleIdx="2" presStyleCnt="5"/>
      <dgm:spPr>
        <a:noFill/>
        <a:ln w="12700" cap="rnd" cmpd="sng" algn="ctr">
          <a:solidFill>
            <a:schemeClr val="accent5">
              <a:hueOff val="0"/>
              <a:satOff val="0"/>
              <a:lumOff val="0"/>
              <a:alphaOff val="0"/>
            </a:schemeClr>
          </a:solidFill>
          <a:prstDash val="dash"/>
        </a:ln>
        <a:effectLst/>
      </dgm:spPr>
    </dgm:pt>
    <dgm:pt modelId="{6866A6B8-5B6F-4F7F-AEF1-F9FF5C007457}" type="pres">
      <dgm:prSet presAssocID="{354FC85B-0878-45DA-A6E8-E6A4E9879568}" presName="ConnectLineEnd1" presStyleLbl="lnNode1" presStyleIdx="2" presStyleCnt="5"/>
      <dgm:spPr/>
    </dgm:pt>
    <dgm:pt modelId="{7D0573C1-981E-4796-B99E-47C15A694B67}" type="pres">
      <dgm:prSet presAssocID="{354FC85B-0878-45DA-A6E8-E6A4E9879568}" presName="EmptyPane1" presStyleCnt="0"/>
      <dgm:spPr/>
    </dgm:pt>
    <dgm:pt modelId="{6A506180-852D-455F-AD27-D3DE4FDEFC78}" type="pres">
      <dgm:prSet presAssocID="{E016CCB9-6179-4158-BDDA-14B34AB4736A}" presName="spaceBetweenRectangles1" presStyleCnt="0"/>
      <dgm:spPr/>
    </dgm:pt>
    <dgm:pt modelId="{F6299A58-3A97-4721-9ED2-C894418A4AFA}" type="pres">
      <dgm:prSet presAssocID="{5A4FA5D7-4649-4111-870C-23FC474F07D3}" presName="composite1" presStyleCnt="0"/>
      <dgm:spPr/>
    </dgm:pt>
    <dgm:pt modelId="{24D3FED6-8088-407D-8D55-E486F1E1D442}" type="pres">
      <dgm:prSet presAssocID="{5A4FA5D7-4649-4111-870C-23FC474F07D3}" presName="parent1" presStyleLbl="alignNode1" presStyleIdx="3" presStyleCnt="5">
        <dgm:presLayoutVars>
          <dgm:chMax val="1"/>
          <dgm:chPref val="1"/>
          <dgm:bulletEnabled val="1"/>
        </dgm:presLayoutVars>
      </dgm:prSet>
      <dgm:spPr/>
    </dgm:pt>
    <dgm:pt modelId="{50309501-4296-4D98-880D-30196F5CCF5B}" type="pres">
      <dgm:prSet presAssocID="{5A4FA5D7-4649-4111-870C-23FC474F07D3}" presName="Childtext1" presStyleLbl="revTx" presStyleIdx="3" presStyleCnt="5">
        <dgm:presLayoutVars>
          <dgm:bulletEnabled val="1"/>
        </dgm:presLayoutVars>
      </dgm:prSet>
      <dgm:spPr/>
    </dgm:pt>
    <dgm:pt modelId="{93E99EF4-C6F1-438C-9D0F-3147167E86D8}" type="pres">
      <dgm:prSet presAssocID="{5A4FA5D7-4649-4111-870C-23FC474F07D3}" presName="ConnectLine1" presStyleLbl="sibTrans1D1" presStyleIdx="3" presStyleCnt="5"/>
      <dgm:spPr>
        <a:noFill/>
        <a:ln w="12700" cap="rnd" cmpd="sng" algn="ctr">
          <a:solidFill>
            <a:schemeClr val="accent2">
              <a:hueOff val="0"/>
              <a:satOff val="0"/>
              <a:lumOff val="0"/>
              <a:alphaOff val="0"/>
            </a:schemeClr>
          </a:solidFill>
          <a:prstDash val="dash"/>
        </a:ln>
        <a:effectLst/>
      </dgm:spPr>
    </dgm:pt>
    <dgm:pt modelId="{D5442D5B-5A25-48D7-A9DC-21B9B067E377}" type="pres">
      <dgm:prSet presAssocID="{5A4FA5D7-4649-4111-870C-23FC474F07D3}" presName="ConnectLineEnd1" presStyleLbl="lnNode1" presStyleIdx="3" presStyleCnt="5"/>
      <dgm:spPr/>
    </dgm:pt>
    <dgm:pt modelId="{2FC9C5B5-619A-4D33-A400-F4FF39553D51}" type="pres">
      <dgm:prSet presAssocID="{5A4FA5D7-4649-4111-870C-23FC474F07D3}" presName="EmptyPane1" presStyleCnt="0"/>
      <dgm:spPr/>
    </dgm:pt>
    <dgm:pt modelId="{EDD20E82-2685-4FCB-93BC-736F78059238}" type="pres">
      <dgm:prSet presAssocID="{3FE002EF-72C8-4A7A-8EEB-BEC0F90686A1}" presName="spaceBetweenRectangles1" presStyleCnt="0"/>
      <dgm:spPr/>
    </dgm:pt>
    <dgm:pt modelId="{85E5CB27-8539-410D-9DA7-5ABE3F52243C}" type="pres">
      <dgm:prSet presAssocID="{C77F859D-E7A6-4F47-B9AE-E8A22C866B6B}" presName="composite1" presStyleCnt="0"/>
      <dgm:spPr/>
    </dgm:pt>
    <dgm:pt modelId="{4A538480-9568-403F-82AC-56E4B3FD9051}" type="pres">
      <dgm:prSet presAssocID="{C77F859D-E7A6-4F47-B9AE-E8A22C866B6B}" presName="parent1" presStyleLbl="alignNode1" presStyleIdx="4" presStyleCnt="5">
        <dgm:presLayoutVars>
          <dgm:chMax val="1"/>
          <dgm:chPref val="1"/>
          <dgm:bulletEnabled val="1"/>
        </dgm:presLayoutVars>
      </dgm:prSet>
      <dgm:spPr/>
    </dgm:pt>
    <dgm:pt modelId="{F022C72A-A95D-4B89-BB6F-3570F195B148}" type="pres">
      <dgm:prSet presAssocID="{C77F859D-E7A6-4F47-B9AE-E8A22C866B6B}" presName="Childtext1" presStyleLbl="revTx" presStyleIdx="4" presStyleCnt="5">
        <dgm:presLayoutVars>
          <dgm:bulletEnabled val="1"/>
        </dgm:presLayoutVars>
      </dgm:prSet>
      <dgm:spPr/>
    </dgm:pt>
    <dgm:pt modelId="{C3045E7B-3384-4688-B1CE-A6F6E75A4F0B}" type="pres">
      <dgm:prSet presAssocID="{C77F859D-E7A6-4F47-B9AE-E8A22C866B6B}" presName="ConnectLine1" presStyleLbl="sibTrans1D1" presStyleIdx="4" presStyleCnt="5"/>
      <dgm:spPr>
        <a:noFill/>
        <a:ln w="12700" cap="rnd" cmpd="sng" algn="ctr">
          <a:solidFill>
            <a:schemeClr val="accent3">
              <a:hueOff val="0"/>
              <a:satOff val="0"/>
              <a:lumOff val="0"/>
              <a:alphaOff val="0"/>
            </a:schemeClr>
          </a:solidFill>
          <a:prstDash val="dash"/>
        </a:ln>
        <a:effectLst/>
      </dgm:spPr>
    </dgm:pt>
    <dgm:pt modelId="{DDDCA460-2625-41CB-B0D6-3CD2B47AAF24}" type="pres">
      <dgm:prSet presAssocID="{C77F859D-E7A6-4F47-B9AE-E8A22C866B6B}" presName="ConnectLineEnd1" presStyleLbl="lnNode1" presStyleIdx="4" presStyleCnt="5"/>
      <dgm:spPr/>
    </dgm:pt>
    <dgm:pt modelId="{65315758-2489-4F9E-A225-E8A26FE796E3}" type="pres">
      <dgm:prSet presAssocID="{C77F859D-E7A6-4F47-B9AE-E8A22C866B6B}" presName="EmptyPane1" presStyleCnt="0"/>
      <dgm:spPr/>
    </dgm:pt>
  </dgm:ptLst>
  <dgm:cxnLst>
    <dgm:cxn modelId="{8C5B110A-FBC3-4CBF-BED2-413E87D4DAD5}" srcId="{8DB5D7D5-6A1C-4ABC-8850-759A9D876047}" destId="{96262926-A67D-4E4E-9515-5EBC67F0B634}" srcOrd="0" destOrd="0" parTransId="{EC74E552-C501-4B0E-9400-E8B410F53D50}" sibTransId="{1DA7ACEB-F642-43C1-BCB5-F580B9B985B9}"/>
    <dgm:cxn modelId="{71C30D11-FFD1-4A9C-8E09-6375E55CB1DD}" type="presOf" srcId="{C77F859D-E7A6-4F47-B9AE-E8A22C866B6B}" destId="{4A538480-9568-403F-82AC-56E4B3FD9051}" srcOrd="0" destOrd="0" presId="urn:microsoft.com/office/officeart/2016/7/layout/RoundedRectangleTimeline"/>
    <dgm:cxn modelId="{7D032D12-FEE9-4AAD-80B3-24BAE648D827}" type="presOf" srcId="{09C152DA-7620-4852-8162-A77EC3609F3F}" destId="{1D9851F9-FDF7-4B7D-802A-7972B0786F56}" srcOrd="0" destOrd="0" presId="urn:microsoft.com/office/officeart/2016/7/layout/RoundedRectangleTimeline"/>
    <dgm:cxn modelId="{84C67813-55CE-4EBC-9032-03BD847DC17E}" type="presOf" srcId="{6A70FD8F-0050-42E3-8B3A-6ED7CFB9852E}" destId="{AB52B3CC-6563-466D-BFC3-9B6B5AFA0881}" srcOrd="0" destOrd="0" presId="urn:microsoft.com/office/officeart/2016/7/layout/RoundedRectangleTimeline"/>
    <dgm:cxn modelId="{A1528F17-4BC8-4DCE-8D74-7CA65F7514D2}" srcId="{C5146535-FD3D-4589-98A3-623B8DA4B8DB}" destId="{661C1203-8453-40B7-8C94-EDF17FDE79B1}" srcOrd="0" destOrd="0" parTransId="{C773D244-9BC4-465F-B879-7AF84F8B0377}" sibTransId="{E1A89555-8291-4A7F-A86E-617358A2F780}"/>
    <dgm:cxn modelId="{E58F6025-3715-47E1-A09C-81D3B68EF736}" type="presOf" srcId="{C5146535-FD3D-4589-98A3-623B8DA4B8DB}" destId="{30804A27-188E-4A17-8FFE-97BCCA0597B8}" srcOrd="0" destOrd="0" presId="urn:microsoft.com/office/officeart/2016/7/layout/RoundedRectangleTimeline"/>
    <dgm:cxn modelId="{85D65A34-BA5B-4D63-8C8B-084EF7F6DB6C}" type="presOf" srcId="{D2D3A611-CA01-49CD-91D4-11B3D10841D1}" destId="{50309501-4296-4D98-880D-30196F5CCF5B}" srcOrd="0" destOrd="0" presId="urn:microsoft.com/office/officeart/2016/7/layout/RoundedRectangleTimeline"/>
    <dgm:cxn modelId="{65E4AB40-0DFC-4062-9509-207F215757CE}" type="presOf" srcId="{86D1F6B0-53A8-4A7C-8B1E-733D766C81D1}" destId="{5A1B764B-0DC5-47CD-BDEA-9E67799496EC}" srcOrd="0" destOrd="1" presId="urn:microsoft.com/office/officeart/2016/7/layout/RoundedRectangleTimeline"/>
    <dgm:cxn modelId="{C47A4D4E-EAA4-4FBC-B009-BD078FDE0CF6}" srcId="{6A70FD8F-0050-42E3-8B3A-6ED7CFB9852E}" destId="{354FC85B-0878-45DA-A6E8-E6A4E9879568}" srcOrd="2" destOrd="0" parTransId="{CE091127-FCBA-4A91-9D42-3C84EFA3B506}" sibTransId="{E016CCB9-6179-4158-BDDA-14B34AB4736A}"/>
    <dgm:cxn modelId="{0E158E4F-27C0-449E-986D-4F945C2DEF10}" type="presOf" srcId="{354FC85B-0878-45DA-A6E8-E6A4E9879568}" destId="{73F41654-F3E7-42E7-A6F2-891CBC178B22}" srcOrd="0" destOrd="0" presId="urn:microsoft.com/office/officeart/2016/7/layout/RoundedRectangleTimeline"/>
    <dgm:cxn modelId="{36850F5D-49F0-42F2-AD6C-1EBC0C8BAA63}" type="presOf" srcId="{5A4FA5D7-4649-4111-870C-23FC474F07D3}" destId="{24D3FED6-8088-407D-8D55-E486F1E1D442}" srcOrd="0" destOrd="0" presId="urn:microsoft.com/office/officeart/2016/7/layout/RoundedRectangleTimeline"/>
    <dgm:cxn modelId="{EA72F95E-592B-4BD2-BEB1-ABCDD4FEB104}" srcId="{C77F859D-E7A6-4F47-B9AE-E8A22C866B6B}" destId="{038AF1FE-33AB-4546-AE11-F6B89EED408E}" srcOrd="0" destOrd="0" parTransId="{BEE06859-9E3A-49DF-A3BE-50137D8F9E95}" sibTransId="{69BF20CE-CBD4-4968-97AB-2CD87BD9110E}"/>
    <dgm:cxn modelId="{48139063-EFB8-47E4-B517-4CED07240AD0}" type="presOf" srcId="{20ABEBEF-BCD6-49D3-9341-435CADAC417B}" destId="{DF65791B-462E-4589-B98D-F60587330CA8}" srcOrd="0" destOrd="1" presId="urn:microsoft.com/office/officeart/2016/7/layout/RoundedRectangleTimeline"/>
    <dgm:cxn modelId="{C33D836C-AE08-4C14-B176-7A13682B73FF}" type="presOf" srcId="{661C1203-8453-40B7-8C94-EDF17FDE79B1}" destId="{DF65791B-462E-4589-B98D-F60587330CA8}" srcOrd="0" destOrd="0" presId="urn:microsoft.com/office/officeart/2016/7/layout/RoundedRectangleTimeline"/>
    <dgm:cxn modelId="{A2F00978-AA72-41D8-8C32-747949D89C81}" srcId="{8DB5D7D5-6A1C-4ABC-8850-759A9D876047}" destId="{86D1F6B0-53A8-4A7C-8B1E-733D766C81D1}" srcOrd="1" destOrd="0" parTransId="{B94B0B8F-3AFF-4B54-B4DA-F0A323055A77}" sibTransId="{2DC2EBBE-4027-42E2-90A3-B33FF6DB84F6}"/>
    <dgm:cxn modelId="{655C4F7C-1EA6-4DA8-98F9-C4C215773390}" type="presOf" srcId="{9FCCBA95-F28B-4665-8231-6E92904D6474}" destId="{1D9851F9-FDF7-4B7D-802A-7972B0786F56}" srcOrd="0" destOrd="1"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5A748D7E-AF4F-48BB-B913-6DC788D2CA6A}" type="presOf" srcId="{8DB5D7D5-6A1C-4ABC-8850-759A9D876047}" destId="{954381E7-0584-46DD-8108-E9BF4F2B5005}" srcOrd="0" destOrd="0" presId="urn:microsoft.com/office/officeart/2016/7/layout/RoundedRectangleTimeline"/>
    <dgm:cxn modelId="{BD0A6D83-435A-44A9-9A53-2D8F533B29E4}" srcId="{C5146535-FD3D-4589-98A3-623B8DA4B8DB}" destId="{20ABEBEF-BCD6-49D3-9341-435CADAC417B}" srcOrd="1" destOrd="0" parTransId="{FAA0E8F5-31F8-4692-8F59-F3BD23E7DE21}" sibTransId="{45DC4824-102F-4027-85E9-63B09613EDFD}"/>
    <dgm:cxn modelId="{85E53189-E5E8-4EF3-B57A-081486DC4AA8}" type="presOf" srcId="{63607AB1-67C0-4C7A-B74C-4C2FCE61C7D1}" destId="{F022C72A-A95D-4B89-BB6F-3570F195B148}" srcOrd="0" destOrd="1" presId="urn:microsoft.com/office/officeart/2016/7/layout/RoundedRectangleTimeline"/>
    <dgm:cxn modelId="{23ECAC8B-17A4-4883-AA0E-06D66B7E788A}" srcId="{354FC85B-0878-45DA-A6E8-E6A4E9879568}" destId="{09C152DA-7620-4852-8162-A77EC3609F3F}" srcOrd="0" destOrd="0" parTransId="{9F6D14C0-6C82-4CBD-8D6D-B0E117B6F2ED}" sibTransId="{0AE8D36D-0F0F-4206-AE39-0A2D73987B68}"/>
    <dgm:cxn modelId="{A3325596-803E-4F22-815C-93BA6B07BC40}" srcId="{354FC85B-0878-45DA-A6E8-E6A4E9879568}" destId="{9FCCBA95-F28B-4665-8231-6E92904D6474}" srcOrd="1" destOrd="0" parTransId="{757E2DAB-3150-409A-8AFA-E034B7ED3141}" sibTransId="{CE3B9768-0823-4CBD-9958-FE70D4ED4CA1}"/>
    <dgm:cxn modelId="{3BD841A1-9217-4647-92E0-05DE1F40F8D0}" type="presOf" srcId="{82933A39-C5EE-4FDE-BBE8-9438D1871C49}" destId="{DF65791B-462E-4589-B98D-F60587330CA8}" srcOrd="0" destOrd="2" presId="urn:microsoft.com/office/officeart/2016/7/layout/RoundedRectangleTimeline"/>
    <dgm:cxn modelId="{C473D8AF-D485-4DBA-A647-FF238EAD191E}" srcId="{C5146535-FD3D-4589-98A3-623B8DA4B8DB}" destId="{82933A39-C5EE-4FDE-BBE8-9438D1871C49}" srcOrd="2" destOrd="0" parTransId="{69980D92-1171-4698-9FFD-CD7A7BC2AB72}" sibTransId="{FDEE4101-35FE-49A6-B954-99D9D80E88B5}"/>
    <dgm:cxn modelId="{721074BE-7025-4BBC-890C-D7407B6B2A36}" srcId="{C77F859D-E7A6-4F47-B9AE-E8A22C866B6B}" destId="{63607AB1-67C0-4C7A-B74C-4C2FCE61C7D1}" srcOrd="1" destOrd="0" parTransId="{AF0282C2-252C-465C-B666-8CF2F4EEB951}" sibTransId="{9DA095C8-C7A9-4FE0-B07A-82D93AEEC79B}"/>
    <dgm:cxn modelId="{015266C9-150C-43C6-A6F7-8BC4CEA05B47}" srcId="{6A70FD8F-0050-42E3-8B3A-6ED7CFB9852E}" destId="{5A4FA5D7-4649-4111-870C-23FC474F07D3}" srcOrd="3" destOrd="0" parTransId="{CC087488-C433-4654-B336-3026844403E8}" sibTransId="{3FE002EF-72C8-4A7A-8EEB-BEC0F90686A1}"/>
    <dgm:cxn modelId="{F65EA9CB-4EE5-446B-8486-4E625423CE3E}" srcId="{6A70FD8F-0050-42E3-8B3A-6ED7CFB9852E}" destId="{C77F859D-E7A6-4F47-B9AE-E8A22C866B6B}" srcOrd="4" destOrd="0" parTransId="{5707AF2A-B18A-4F1D-9EE1-E5DA0D791B27}" sibTransId="{0901EBFF-C194-4EC2-AE47-58E6BD781A63}"/>
    <dgm:cxn modelId="{6720EFD6-8103-4654-A979-B4F1F336ED9C}" type="presOf" srcId="{96262926-A67D-4E4E-9515-5EBC67F0B634}" destId="{5A1B764B-0DC5-47CD-BDEA-9E67799496EC}" srcOrd="0" destOrd="0" presId="urn:microsoft.com/office/officeart/2016/7/layout/RoundedRectangleTimeline"/>
    <dgm:cxn modelId="{A3DBC8DC-2F35-45AD-A9D1-049180E55F29}" type="presOf" srcId="{038AF1FE-33AB-4546-AE11-F6B89EED408E}" destId="{F022C72A-A95D-4B89-BB6F-3570F195B148}" srcOrd="0" destOrd="0" presId="urn:microsoft.com/office/officeart/2016/7/layout/RoundedRectangleTimeline"/>
    <dgm:cxn modelId="{C5202EE1-10E9-4076-9D55-9E0CF8B152AF}" srcId="{6A70FD8F-0050-42E3-8B3A-6ED7CFB9852E}" destId="{8DB5D7D5-6A1C-4ABC-8850-759A9D876047}" srcOrd="0" destOrd="0" parTransId="{D8874F40-D7B0-41DE-BB6F-A6014FEAB2D7}" sibTransId="{BD6E0A2E-99C8-4F5A-971A-CD211D1099FF}"/>
    <dgm:cxn modelId="{424CF6FC-1DF6-4249-B2E1-090959FA01DF}" srcId="{5A4FA5D7-4649-4111-870C-23FC474F07D3}" destId="{D2D3A611-CA01-49CD-91D4-11B3D10841D1}" srcOrd="0" destOrd="0" parTransId="{7632E5B1-C1BE-4263-A878-51A3B0EE9029}" sibTransId="{3CD7E4B6-7C2C-4F06-AFB8-9391EBD74D12}"/>
    <dgm:cxn modelId="{4B918886-73B0-47E4-9452-8268D143D61A}" type="presParOf" srcId="{AB52B3CC-6563-466D-BFC3-9B6B5AFA0881}" destId="{815EDF7B-AC93-4A61-87AA-CAA5D85C31A8}" srcOrd="0" destOrd="0" presId="urn:microsoft.com/office/officeart/2016/7/layout/RoundedRectangleTimeline"/>
    <dgm:cxn modelId="{F5CF94F4-AE60-4A42-B316-AA91A1438397}" type="presParOf" srcId="{815EDF7B-AC93-4A61-87AA-CAA5D85C31A8}" destId="{954381E7-0584-46DD-8108-E9BF4F2B5005}" srcOrd="0" destOrd="0" presId="urn:microsoft.com/office/officeart/2016/7/layout/RoundedRectangleTimeline"/>
    <dgm:cxn modelId="{E25CE6A2-A31C-4F38-819E-A1E72E9D696E}" type="presParOf" srcId="{815EDF7B-AC93-4A61-87AA-CAA5D85C31A8}" destId="{5A1B764B-0DC5-47CD-BDEA-9E67799496EC}" srcOrd="1" destOrd="0" presId="urn:microsoft.com/office/officeart/2016/7/layout/RoundedRectangleTimeline"/>
    <dgm:cxn modelId="{B0D34649-F4A3-42FF-8EC5-2CF23649BB93}" type="presParOf" srcId="{815EDF7B-AC93-4A61-87AA-CAA5D85C31A8}" destId="{122B38A3-0442-4747-820C-1F37877E2B0E}" srcOrd="2" destOrd="0" presId="urn:microsoft.com/office/officeart/2016/7/layout/RoundedRectangleTimeline"/>
    <dgm:cxn modelId="{C5DC0E30-3C95-4542-A094-2191DD62650B}" type="presParOf" srcId="{815EDF7B-AC93-4A61-87AA-CAA5D85C31A8}" destId="{A73181F6-69BB-4A47-8277-4671A45AC8C8}" srcOrd="3" destOrd="0" presId="urn:microsoft.com/office/officeart/2016/7/layout/RoundedRectangleTimeline"/>
    <dgm:cxn modelId="{976A99C6-774C-419B-AAB0-6C68194ADF28}" type="presParOf" srcId="{815EDF7B-AC93-4A61-87AA-CAA5D85C31A8}" destId="{6E76EADA-5F61-4A59-B2F8-FA10112079FC}" srcOrd="4" destOrd="0" presId="urn:microsoft.com/office/officeart/2016/7/layout/RoundedRectangleTimeline"/>
    <dgm:cxn modelId="{A87AC99B-08EC-4134-8270-F55DF9087D9E}" type="presParOf" srcId="{AB52B3CC-6563-466D-BFC3-9B6B5AFA0881}" destId="{A8189248-0785-43F1-844C-4DE92841F254}" srcOrd="1" destOrd="0" presId="urn:microsoft.com/office/officeart/2016/7/layout/RoundedRectangleTimeline"/>
    <dgm:cxn modelId="{582E5784-E919-417F-A732-E38163E6EE2C}" type="presParOf" srcId="{AB52B3CC-6563-466D-BFC3-9B6B5AFA0881}" destId="{218D9CD7-D48D-464C-9A1C-0F322EC540B3}" srcOrd="2" destOrd="0" presId="urn:microsoft.com/office/officeart/2016/7/layout/RoundedRectangleTimeline"/>
    <dgm:cxn modelId="{B4EB950A-1020-47C6-9C33-DCDF1259FB8E}" type="presParOf" srcId="{218D9CD7-D48D-464C-9A1C-0F322EC540B3}" destId="{30804A27-188E-4A17-8FFE-97BCCA0597B8}" srcOrd="0" destOrd="0" presId="urn:microsoft.com/office/officeart/2016/7/layout/RoundedRectangleTimeline"/>
    <dgm:cxn modelId="{975AA635-9773-4980-A2F1-162600B8E073}" type="presParOf" srcId="{218D9CD7-D48D-464C-9A1C-0F322EC540B3}" destId="{DF65791B-462E-4589-B98D-F60587330CA8}" srcOrd="1" destOrd="0" presId="urn:microsoft.com/office/officeart/2016/7/layout/RoundedRectangleTimeline"/>
    <dgm:cxn modelId="{84344854-BAA8-4502-B7A2-9CDF64EEA6CF}" type="presParOf" srcId="{218D9CD7-D48D-464C-9A1C-0F322EC540B3}" destId="{DBA410EB-5F61-4F46-92D9-C5B0AA59EE15}" srcOrd="2" destOrd="0" presId="urn:microsoft.com/office/officeart/2016/7/layout/RoundedRectangleTimeline"/>
    <dgm:cxn modelId="{C3822924-F3BB-4A4F-A543-BDB787370679}" type="presParOf" srcId="{218D9CD7-D48D-464C-9A1C-0F322EC540B3}" destId="{E1220EDB-B75C-43A5-B862-97E4C09130A7}" srcOrd="3" destOrd="0" presId="urn:microsoft.com/office/officeart/2016/7/layout/RoundedRectangleTimeline"/>
    <dgm:cxn modelId="{77314F67-854E-49F8-9781-A27C2CCC4F96}" type="presParOf" srcId="{218D9CD7-D48D-464C-9A1C-0F322EC540B3}" destId="{D8849157-215F-4E70-9735-315E97B5AC5C}" srcOrd="4" destOrd="0" presId="urn:microsoft.com/office/officeart/2016/7/layout/RoundedRectangleTimeline"/>
    <dgm:cxn modelId="{AA8BACCE-9B2B-4090-B2D0-4281FE71F9E0}" type="presParOf" srcId="{AB52B3CC-6563-466D-BFC3-9B6B5AFA0881}" destId="{7C467054-22FE-4C18-9934-29D7168DFF63}" srcOrd="3" destOrd="0" presId="urn:microsoft.com/office/officeart/2016/7/layout/RoundedRectangleTimeline"/>
    <dgm:cxn modelId="{7F333A05-0A38-48F7-975D-24FAE06ED2E0}" type="presParOf" srcId="{AB52B3CC-6563-466D-BFC3-9B6B5AFA0881}" destId="{5E582BD8-D4E7-4961-9BFC-DC01F7DDDA7C}" srcOrd="4" destOrd="0" presId="urn:microsoft.com/office/officeart/2016/7/layout/RoundedRectangleTimeline"/>
    <dgm:cxn modelId="{24CD1C7F-E52D-4CD6-91AC-3078E56B9F1E}" type="presParOf" srcId="{5E582BD8-D4E7-4961-9BFC-DC01F7DDDA7C}" destId="{73F41654-F3E7-42E7-A6F2-891CBC178B22}" srcOrd="0" destOrd="0" presId="urn:microsoft.com/office/officeart/2016/7/layout/RoundedRectangleTimeline"/>
    <dgm:cxn modelId="{F0434C6D-E39C-45DD-898B-ECFA46104692}" type="presParOf" srcId="{5E582BD8-D4E7-4961-9BFC-DC01F7DDDA7C}" destId="{1D9851F9-FDF7-4B7D-802A-7972B0786F56}" srcOrd="1" destOrd="0" presId="urn:microsoft.com/office/officeart/2016/7/layout/RoundedRectangleTimeline"/>
    <dgm:cxn modelId="{1B0F6114-C84B-4CB6-8C51-FB58AB7EEFE5}" type="presParOf" srcId="{5E582BD8-D4E7-4961-9BFC-DC01F7DDDA7C}" destId="{33FD8376-5F18-424D-BEE8-A73D1181172C}" srcOrd="2" destOrd="0" presId="urn:microsoft.com/office/officeart/2016/7/layout/RoundedRectangleTimeline"/>
    <dgm:cxn modelId="{CDFB9396-FA20-4B97-8ABB-E96D962D64F7}" type="presParOf" srcId="{5E582BD8-D4E7-4961-9BFC-DC01F7DDDA7C}" destId="{6866A6B8-5B6F-4F7F-AEF1-F9FF5C007457}" srcOrd="3" destOrd="0" presId="urn:microsoft.com/office/officeart/2016/7/layout/RoundedRectangleTimeline"/>
    <dgm:cxn modelId="{1C6E9019-B925-4524-A597-7623E9DC1F26}" type="presParOf" srcId="{5E582BD8-D4E7-4961-9BFC-DC01F7DDDA7C}" destId="{7D0573C1-981E-4796-B99E-47C15A694B67}" srcOrd="4" destOrd="0" presId="urn:microsoft.com/office/officeart/2016/7/layout/RoundedRectangleTimeline"/>
    <dgm:cxn modelId="{CBFC5B7A-AB12-492A-A30C-45717CB360C9}" type="presParOf" srcId="{AB52B3CC-6563-466D-BFC3-9B6B5AFA0881}" destId="{6A506180-852D-455F-AD27-D3DE4FDEFC78}" srcOrd="5" destOrd="0" presId="urn:microsoft.com/office/officeart/2016/7/layout/RoundedRectangleTimeline"/>
    <dgm:cxn modelId="{511CAAC9-CC2B-4406-8C7F-E555C96CCC3C}" type="presParOf" srcId="{AB52B3CC-6563-466D-BFC3-9B6B5AFA0881}" destId="{F6299A58-3A97-4721-9ED2-C894418A4AFA}" srcOrd="6" destOrd="0" presId="urn:microsoft.com/office/officeart/2016/7/layout/RoundedRectangleTimeline"/>
    <dgm:cxn modelId="{C3BC2C10-FF49-4C51-9758-119096413FDA}" type="presParOf" srcId="{F6299A58-3A97-4721-9ED2-C894418A4AFA}" destId="{24D3FED6-8088-407D-8D55-E486F1E1D442}" srcOrd="0" destOrd="0" presId="urn:microsoft.com/office/officeart/2016/7/layout/RoundedRectangleTimeline"/>
    <dgm:cxn modelId="{B9EB6EAF-BCF8-44C1-8954-C8D69BA99EEC}" type="presParOf" srcId="{F6299A58-3A97-4721-9ED2-C894418A4AFA}" destId="{50309501-4296-4D98-880D-30196F5CCF5B}" srcOrd="1" destOrd="0" presId="urn:microsoft.com/office/officeart/2016/7/layout/RoundedRectangleTimeline"/>
    <dgm:cxn modelId="{CDC0DB0F-5B7A-4670-9187-76B98257553C}" type="presParOf" srcId="{F6299A58-3A97-4721-9ED2-C894418A4AFA}" destId="{93E99EF4-C6F1-438C-9D0F-3147167E86D8}" srcOrd="2" destOrd="0" presId="urn:microsoft.com/office/officeart/2016/7/layout/RoundedRectangleTimeline"/>
    <dgm:cxn modelId="{97F06ECE-23BC-41F9-B691-5162D65D5EAB}" type="presParOf" srcId="{F6299A58-3A97-4721-9ED2-C894418A4AFA}" destId="{D5442D5B-5A25-48D7-A9DC-21B9B067E377}" srcOrd="3" destOrd="0" presId="urn:microsoft.com/office/officeart/2016/7/layout/RoundedRectangleTimeline"/>
    <dgm:cxn modelId="{BC3ED296-79FF-4578-B2DD-E776E3310955}" type="presParOf" srcId="{F6299A58-3A97-4721-9ED2-C894418A4AFA}" destId="{2FC9C5B5-619A-4D33-A400-F4FF39553D51}" srcOrd="4" destOrd="0" presId="urn:microsoft.com/office/officeart/2016/7/layout/RoundedRectangleTimeline"/>
    <dgm:cxn modelId="{260D68E4-8496-4D01-BA19-36EB49086A77}" type="presParOf" srcId="{AB52B3CC-6563-466D-BFC3-9B6B5AFA0881}" destId="{EDD20E82-2685-4FCB-93BC-736F78059238}" srcOrd="7" destOrd="0" presId="urn:microsoft.com/office/officeart/2016/7/layout/RoundedRectangleTimeline"/>
    <dgm:cxn modelId="{AF2FD343-2DB8-480E-8F1B-75844733FCF9}" type="presParOf" srcId="{AB52B3CC-6563-466D-BFC3-9B6B5AFA0881}" destId="{85E5CB27-8539-410D-9DA7-5ABE3F52243C}" srcOrd="8" destOrd="0" presId="urn:microsoft.com/office/officeart/2016/7/layout/RoundedRectangleTimeline"/>
    <dgm:cxn modelId="{955325A5-1C75-4E2B-A75C-9964E2AF5455}" type="presParOf" srcId="{85E5CB27-8539-410D-9DA7-5ABE3F52243C}" destId="{4A538480-9568-403F-82AC-56E4B3FD9051}" srcOrd="0" destOrd="0" presId="urn:microsoft.com/office/officeart/2016/7/layout/RoundedRectangleTimeline"/>
    <dgm:cxn modelId="{F6DEDDB2-C562-49EA-866E-2C4003D9784D}" type="presParOf" srcId="{85E5CB27-8539-410D-9DA7-5ABE3F52243C}" destId="{F022C72A-A95D-4B89-BB6F-3570F195B148}" srcOrd="1" destOrd="0" presId="urn:microsoft.com/office/officeart/2016/7/layout/RoundedRectangleTimeline"/>
    <dgm:cxn modelId="{E943A3D4-0302-4E8B-AD98-7A68A8821CD3}" type="presParOf" srcId="{85E5CB27-8539-410D-9DA7-5ABE3F52243C}" destId="{C3045E7B-3384-4688-B1CE-A6F6E75A4F0B}" srcOrd="2" destOrd="0" presId="urn:microsoft.com/office/officeart/2016/7/layout/RoundedRectangleTimeline"/>
    <dgm:cxn modelId="{080B8C23-1A21-4180-9710-A9CC3A5988C6}" type="presParOf" srcId="{85E5CB27-8539-410D-9DA7-5ABE3F52243C}" destId="{DDDCA460-2625-41CB-B0D6-3CD2B47AAF24}" srcOrd="3" destOrd="0" presId="urn:microsoft.com/office/officeart/2016/7/layout/RoundedRectangleTimeline"/>
    <dgm:cxn modelId="{868DE5B4-F381-4C28-A89E-DD9E5945171A}" type="presParOf" srcId="{85E5CB27-8539-410D-9DA7-5ABE3F52243C}" destId="{65315758-2489-4F9E-A225-E8A26FE796E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03A243-EEB5-4E74-8561-E1922CE2311D}"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BA0E5F49-00DD-4ADF-9E5B-ADF8A0C1D6AB}">
      <dgm:prSet/>
      <dgm:spPr/>
      <dgm:t>
        <a:bodyPr/>
        <a:lstStyle/>
        <a:p>
          <a:pPr>
            <a:lnSpc>
              <a:spcPct val="100000"/>
            </a:lnSpc>
          </a:pPr>
          <a:r>
            <a:rPr lang="en-US">
              <a:solidFill>
                <a:srgbClr val="0070C0"/>
              </a:solidFill>
              <a:latin typeface="Franklin Gothic Demi" panose="020B0502020104020203"/>
            </a:rPr>
            <a:t>Separation</a:t>
          </a:r>
          <a:r>
            <a:rPr lang="en-US">
              <a:solidFill>
                <a:srgbClr val="0070C0"/>
              </a:solidFill>
            </a:rPr>
            <a:t> of work and personal life</a:t>
          </a:r>
          <a:r>
            <a:rPr lang="en-US">
              <a:solidFill>
                <a:srgbClr val="0070C0"/>
              </a:solidFill>
              <a:latin typeface="Franklin Gothic Demi"/>
            </a:rPr>
            <a:t> </a:t>
          </a:r>
          <a:endParaRPr lang="en-US" b="0" i="0" u="none" strike="noStrike" cap="none" baseline="0" noProof="0">
            <a:solidFill>
              <a:srgbClr val="0070C0"/>
            </a:solidFill>
            <a:latin typeface="Franklin Gothic Demi"/>
          </a:endParaRPr>
        </a:p>
      </dgm:t>
    </dgm:pt>
    <dgm:pt modelId="{8842B423-3DBC-49F9-AB45-24D05498AF77}" type="parTrans" cxnId="{EF4E6A41-8F49-4FBD-92EA-C2EA0795FA6E}">
      <dgm:prSet/>
      <dgm:spPr/>
      <dgm:t>
        <a:bodyPr/>
        <a:lstStyle/>
        <a:p>
          <a:endParaRPr lang="en-US"/>
        </a:p>
      </dgm:t>
    </dgm:pt>
    <dgm:pt modelId="{2423D663-D41F-4C4E-9744-6DA5D74BBE5B}" type="sibTrans" cxnId="{EF4E6A41-8F49-4FBD-92EA-C2EA0795FA6E}">
      <dgm:prSet/>
      <dgm:spPr/>
      <dgm:t>
        <a:bodyPr/>
        <a:lstStyle/>
        <a:p>
          <a:endParaRPr lang="en-US"/>
        </a:p>
      </dgm:t>
    </dgm:pt>
    <dgm:pt modelId="{3749FF6B-BB1A-4290-B4DC-6F17330ABCFE}">
      <dgm:prSet/>
      <dgm:spPr/>
      <dgm:t>
        <a:bodyPr/>
        <a:lstStyle/>
        <a:p>
          <a:pPr>
            <a:lnSpc>
              <a:spcPct val="100000"/>
            </a:lnSpc>
          </a:pPr>
          <a:r>
            <a:rPr lang="en-US">
              <a:solidFill>
                <a:srgbClr val="0070C0"/>
              </a:solidFill>
            </a:rPr>
            <a:t>Privacy</a:t>
          </a:r>
        </a:p>
      </dgm:t>
    </dgm:pt>
    <dgm:pt modelId="{7D7C203E-5DE3-40AC-A198-DBCA94CEA089}" type="parTrans" cxnId="{50A7E3C5-4AB8-4C0B-9930-24ADDD352426}">
      <dgm:prSet/>
      <dgm:spPr/>
      <dgm:t>
        <a:bodyPr/>
        <a:lstStyle/>
        <a:p>
          <a:endParaRPr lang="en-US"/>
        </a:p>
      </dgm:t>
    </dgm:pt>
    <dgm:pt modelId="{277F16AA-B4F0-4AA9-AA7E-2C2F843EE361}" type="sibTrans" cxnId="{50A7E3C5-4AB8-4C0B-9930-24ADDD352426}">
      <dgm:prSet/>
      <dgm:spPr/>
      <dgm:t>
        <a:bodyPr/>
        <a:lstStyle/>
        <a:p>
          <a:endParaRPr lang="en-US"/>
        </a:p>
      </dgm:t>
    </dgm:pt>
    <dgm:pt modelId="{FAF1CA28-3E93-4B6A-8D8C-AC49BDB1CAB0}">
      <dgm:prSet/>
      <dgm:spPr/>
      <dgm:t>
        <a:bodyPr/>
        <a:lstStyle/>
        <a:p>
          <a:pPr>
            <a:lnSpc>
              <a:spcPct val="100000"/>
            </a:lnSpc>
          </a:pPr>
          <a:r>
            <a:rPr lang="en-US">
              <a:solidFill>
                <a:srgbClr val="0070C0"/>
              </a:solidFill>
            </a:rPr>
            <a:t>Quality of phone</a:t>
          </a:r>
        </a:p>
      </dgm:t>
    </dgm:pt>
    <dgm:pt modelId="{E0AEC6E0-4276-4114-B2DE-8129FA58D334}" type="parTrans" cxnId="{CF321823-7EB0-4B6A-AF44-79425759BE34}">
      <dgm:prSet/>
      <dgm:spPr/>
      <dgm:t>
        <a:bodyPr/>
        <a:lstStyle/>
        <a:p>
          <a:endParaRPr lang="en-US"/>
        </a:p>
      </dgm:t>
    </dgm:pt>
    <dgm:pt modelId="{A348DF41-421A-4152-8473-CD1555E515F9}" type="sibTrans" cxnId="{CF321823-7EB0-4B6A-AF44-79425759BE34}">
      <dgm:prSet/>
      <dgm:spPr/>
      <dgm:t>
        <a:bodyPr/>
        <a:lstStyle/>
        <a:p>
          <a:endParaRPr lang="en-US"/>
        </a:p>
      </dgm:t>
    </dgm:pt>
    <dgm:pt modelId="{28B1D542-A991-456F-8794-3E3F7BFC33C1}" type="pres">
      <dgm:prSet presAssocID="{2103A243-EEB5-4E74-8561-E1922CE2311D}" presName="root" presStyleCnt="0">
        <dgm:presLayoutVars>
          <dgm:dir/>
          <dgm:resizeHandles val="exact"/>
        </dgm:presLayoutVars>
      </dgm:prSet>
      <dgm:spPr/>
    </dgm:pt>
    <dgm:pt modelId="{4F5AA3CE-D495-4978-8242-44C1EB9B2160}" type="pres">
      <dgm:prSet presAssocID="{BA0E5F49-00DD-4ADF-9E5B-ADF8A0C1D6AB}" presName="compNode" presStyleCnt="0"/>
      <dgm:spPr/>
    </dgm:pt>
    <dgm:pt modelId="{2F657384-DDDC-4125-8EF3-E9992661EA0C}" type="pres">
      <dgm:prSet presAssocID="{BA0E5F49-00DD-4ADF-9E5B-ADF8A0C1D6AB}" presName="bgRect" presStyleLbl="bgShp" presStyleIdx="0" presStyleCnt="3"/>
      <dgm:spPr/>
    </dgm:pt>
    <dgm:pt modelId="{C9A9C181-1707-454C-9B7B-44E068329EA3}" type="pres">
      <dgm:prSet presAssocID="{BA0E5F49-00DD-4ADF-9E5B-ADF8A0C1D6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DDCCEA72-137F-4396-BF68-337827D4C677}" type="pres">
      <dgm:prSet presAssocID="{BA0E5F49-00DD-4ADF-9E5B-ADF8A0C1D6AB}" presName="spaceRect" presStyleCnt="0"/>
      <dgm:spPr/>
    </dgm:pt>
    <dgm:pt modelId="{48028EF6-1618-4422-948C-235987FAD68E}" type="pres">
      <dgm:prSet presAssocID="{BA0E5F49-00DD-4ADF-9E5B-ADF8A0C1D6AB}" presName="parTx" presStyleLbl="revTx" presStyleIdx="0" presStyleCnt="3">
        <dgm:presLayoutVars>
          <dgm:chMax val="0"/>
          <dgm:chPref val="0"/>
        </dgm:presLayoutVars>
      </dgm:prSet>
      <dgm:spPr/>
    </dgm:pt>
    <dgm:pt modelId="{48DA8D64-BF30-4668-ADFB-412E5445C78C}" type="pres">
      <dgm:prSet presAssocID="{2423D663-D41F-4C4E-9744-6DA5D74BBE5B}" presName="sibTrans" presStyleCnt="0"/>
      <dgm:spPr/>
    </dgm:pt>
    <dgm:pt modelId="{58BD482B-771B-4254-8CA8-C99E6BBACD2D}" type="pres">
      <dgm:prSet presAssocID="{3749FF6B-BB1A-4290-B4DC-6F17330ABCFE}" presName="compNode" presStyleCnt="0"/>
      <dgm:spPr/>
    </dgm:pt>
    <dgm:pt modelId="{16C5610E-7EF2-4868-AD6D-9CA2FEFC9761}" type="pres">
      <dgm:prSet presAssocID="{3749FF6B-BB1A-4290-B4DC-6F17330ABCFE}" presName="bgRect" presStyleLbl="bgShp" presStyleIdx="1" presStyleCnt="3"/>
      <dgm:spPr/>
    </dgm:pt>
    <dgm:pt modelId="{54C75580-472F-4E3D-978A-BC70E26B32FD}" type="pres">
      <dgm:prSet presAssocID="{3749FF6B-BB1A-4290-B4DC-6F17330ABC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curity Camera Sign"/>
        </a:ext>
      </dgm:extLst>
    </dgm:pt>
    <dgm:pt modelId="{D15926BE-2C57-4872-B840-FDD70B60EC87}" type="pres">
      <dgm:prSet presAssocID="{3749FF6B-BB1A-4290-B4DC-6F17330ABCFE}" presName="spaceRect" presStyleCnt="0"/>
      <dgm:spPr/>
    </dgm:pt>
    <dgm:pt modelId="{9A6437C9-D834-40BA-9DA3-80CE2ECFC6BE}" type="pres">
      <dgm:prSet presAssocID="{3749FF6B-BB1A-4290-B4DC-6F17330ABCFE}" presName="parTx" presStyleLbl="revTx" presStyleIdx="1" presStyleCnt="3">
        <dgm:presLayoutVars>
          <dgm:chMax val="0"/>
          <dgm:chPref val="0"/>
        </dgm:presLayoutVars>
      </dgm:prSet>
      <dgm:spPr/>
    </dgm:pt>
    <dgm:pt modelId="{76EA6DEC-20F8-4E53-977C-0A76DE18E3A9}" type="pres">
      <dgm:prSet presAssocID="{277F16AA-B4F0-4AA9-AA7E-2C2F843EE361}" presName="sibTrans" presStyleCnt="0"/>
      <dgm:spPr/>
    </dgm:pt>
    <dgm:pt modelId="{49AD6A4B-BF4F-4749-9574-3FF18A9BF057}" type="pres">
      <dgm:prSet presAssocID="{FAF1CA28-3E93-4B6A-8D8C-AC49BDB1CAB0}" presName="compNode" presStyleCnt="0"/>
      <dgm:spPr/>
    </dgm:pt>
    <dgm:pt modelId="{211CBB2E-BE48-4D7D-AA3C-3372DBBBAF67}" type="pres">
      <dgm:prSet presAssocID="{FAF1CA28-3E93-4B6A-8D8C-AC49BDB1CAB0}" presName="bgRect" presStyleLbl="bgShp" presStyleIdx="2" presStyleCnt="3"/>
      <dgm:spPr/>
    </dgm:pt>
    <dgm:pt modelId="{D9252655-3EBE-4AFE-BF71-441E00FDE299}" type="pres">
      <dgm:prSet presAssocID="{FAF1CA28-3E93-4B6A-8D8C-AC49BDB1CA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eiver"/>
        </a:ext>
      </dgm:extLst>
    </dgm:pt>
    <dgm:pt modelId="{2D617325-2BAF-4F30-8C61-4675A4D4274F}" type="pres">
      <dgm:prSet presAssocID="{FAF1CA28-3E93-4B6A-8D8C-AC49BDB1CAB0}" presName="spaceRect" presStyleCnt="0"/>
      <dgm:spPr/>
    </dgm:pt>
    <dgm:pt modelId="{D7CFD11A-7787-4C3D-B0C3-D7CE6C0D61A8}" type="pres">
      <dgm:prSet presAssocID="{FAF1CA28-3E93-4B6A-8D8C-AC49BDB1CAB0}" presName="parTx" presStyleLbl="revTx" presStyleIdx="2" presStyleCnt="3">
        <dgm:presLayoutVars>
          <dgm:chMax val="0"/>
          <dgm:chPref val="0"/>
        </dgm:presLayoutVars>
      </dgm:prSet>
      <dgm:spPr/>
    </dgm:pt>
  </dgm:ptLst>
  <dgm:cxnLst>
    <dgm:cxn modelId="{F265DD02-E86E-45FD-8393-13E2940A1F3E}" type="presOf" srcId="{BA0E5F49-00DD-4ADF-9E5B-ADF8A0C1D6AB}" destId="{48028EF6-1618-4422-948C-235987FAD68E}" srcOrd="0" destOrd="0" presId="urn:microsoft.com/office/officeart/2018/2/layout/IconVerticalSolidList"/>
    <dgm:cxn modelId="{18061817-D461-4BC6-BDAB-AD01771BE875}" type="presOf" srcId="{3749FF6B-BB1A-4290-B4DC-6F17330ABCFE}" destId="{9A6437C9-D834-40BA-9DA3-80CE2ECFC6BE}" srcOrd="0" destOrd="0" presId="urn:microsoft.com/office/officeart/2018/2/layout/IconVerticalSolidList"/>
    <dgm:cxn modelId="{CF321823-7EB0-4B6A-AF44-79425759BE34}" srcId="{2103A243-EEB5-4E74-8561-E1922CE2311D}" destId="{FAF1CA28-3E93-4B6A-8D8C-AC49BDB1CAB0}" srcOrd="2" destOrd="0" parTransId="{E0AEC6E0-4276-4114-B2DE-8129FA58D334}" sibTransId="{A348DF41-421A-4152-8473-CD1555E515F9}"/>
    <dgm:cxn modelId="{EF4E6A41-8F49-4FBD-92EA-C2EA0795FA6E}" srcId="{2103A243-EEB5-4E74-8561-E1922CE2311D}" destId="{BA0E5F49-00DD-4ADF-9E5B-ADF8A0C1D6AB}" srcOrd="0" destOrd="0" parTransId="{8842B423-3DBC-49F9-AB45-24D05498AF77}" sibTransId="{2423D663-D41F-4C4E-9744-6DA5D74BBE5B}"/>
    <dgm:cxn modelId="{FE005775-D6CD-4AAD-8407-C4DACDA9CE69}" type="presOf" srcId="{2103A243-EEB5-4E74-8561-E1922CE2311D}" destId="{28B1D542-A991-456F-8794-3E3F7BFC33C1}" srcOrd="0" destOrd="0" presId="urn:microsoft.com/office/officeart/2018/2/layout/IconVerticalSolidList"/>
    <dgm:cxn modelId="{E0C74FAC-AAC8-4294-8905-825335C776D7}" type="presOf" srcId="{FAF1CA28-3E93-4B6A-8D8C-AC49BDB1CAB0}" destId="{D7CFD11A-7787-4C3D-B0C3-D7CE6C0D61A8}" srcOrd="0" destOrd="0" presId="urn:microsoft.com/office/officeart/2018/2/layout/IconVerticalSolidList"/>
    <dgm:cxn modelId="{50A7E3C5-4AB8-4C0B-9930-24ADDD352426}" srcId="{2103A243-EEB5-4E74-8561-E1922CE2311D}" destId="{3749FF6B-BB1A-4290-B4DC-6F17330ABCFE}" srcOrd="1" destOrd="0" parTransId="{7D7C203E-5DE3-40AC-A198-DBCA94CEA089}" sibTransId="{277F16AA-B4F0-4AA9-AA7E-2C2F843EE361}"/>
    <dgm:cxn modelId="{F2831A62-CD63-40D8-8DC8-D8FDF98866F6}" type="presParOf" srcId="{28B1D542-A991-456F-8794-3E3F7BFC33C1}" destId="{4F5AA3CE-D495-4978-8242-44C1EB9B2160}" srcOrd="0" destOrd="0" presId="urn:microsoft.com/office/officeart/2018/2/layout/IconVerticalSolidList"/>
    <dgm:cxn modelId="{621528DD-26E5-4E94-9EE5-A3E1FCB9F158}" type="presParOf" srcId="{4F5AA3CE-D495-4978-8242-44C1EB9B2160}" destId="{2F657384-DDDC-4125-8EF3-E9992661EA0C}" srcOrd="0" destOrd="0" presId="urn:microsoft.com/office/officeart/2018/2/layout/IconVerticalSolidList"/>
    <dgm:cxn modelId="{9816D776-62FC-447E-BE01-8ABEF50548CD}" type="presParOf" srcId="{4F5AA3CE-D495-4978-8242-44C1EB9B2160}" destId="{C9A9C181-1707-454C-9B7B-44E068329EA3}" srcOrd="1" destOrd="0" presId="urn:microsoft.com/office/officeart/2018/2/layout/IconVerticalSolidList"/>
    <dgm:cxn modelId="{89E266CD-68E6-4751-AECF-1D5CE2E3747D}" type="presParOf" srcId="{4F5AA3CE-D495-4978-8242-44C1EB9B2160}" destId="{DDCCEA72-137F-4396-BF68-337827D4C677}" srcOrd="2" destOrd="0" presId="urn:microsoft.com/office/officeart/2018/2/layout/IconVerticalSolidList"/>
    <dgm:cxn modelId="{90BEC14F-EB4C-43BC-B09F-A81BFDC5054D}" type="presParOf" srcId="{4F5AA3CE-D495-4978-8242-44C1EB9B2160}" destId="{48028EF6-1618-4422-948C-235987FAD68E}" srcOrd="3" destOrd="0" presId="urn:microsoft.com/office/officeart/2018/2/layout/IconVerticalSolidList"/>
    <dgm:cxn modelId="{2609EBB5-717B-4465-9ABD-B16166A4C622}" type="presParOf" srcId="{28B1D542-A991-456F-8794-3E3F7BFC33C1}" destId="{48DA8D64-BF30-4668-ADFB-412E5445C78C}" srcOrd="1" destOrd="0" presId="urn:microsoft.com/office/officeart/2018/2/layout/IconVerticalSolidList"/>
    <dgm:cxn modelId="{2AE9C996-5913-4A33-96E2-2F000FEB679C}" type="presParOf" srcId="{28B1D542-A991-456F-8794-3E3F7BFC33C1}" destId="{58BD482B-771B-4254-8CA8-C99E6BBACD2D}" srcOrd="2" destOrd="0" presId="urn:microsoft.com/office/officeart/2018/2/layout/IconVerticalSolidList"/>
    <dgm:cxn modelId="{6C6EA9B6-1000-40E8-83C5-75A0C551F824}" type="presParOf" srcId="{58BD482B-771B-4254-8CA8-C99E6BBACD2D}" destId="{16C5610E-7EF2-4868-AD6D-9CA2FEFC9761}" srcOrd="0" destOrd="0" presId="urn:microsoft.com/office/officeart/2018/2/layout/IconVerticalSolidList"/>
    <dgm:cxn modelId="{0F206599-8D08-4277-BB7F-A6797DD6337D}" type="presParOf" srcId="{58BD482B-771B-4254-8CA8-C99E6BBACD2D}" destId="{54C75580-472F-4E3D-978A-BC70E26B32FD}" srcOrd="1" destOrd="0" presId="urn:microsoft.com/office/officeart/2018/2/layout/IconVerticalSolidList"/>
    <dgm:cxn modelId="{41BC9375-BFC1-41B3-BCE5-BE6564719DBF}" type="presParOf" srcId="{58BD482B-771B-4254-8CA8-C99E6BBACD2D}" destId="{D15926BE-2C57-4872-B840-FDD70B60EC87}" srcOrd="2" destOrd="0" presId="urn:microsoft.com/office/officeart/2018/2/layout/IconVerticalSolidList"/>
    <dgm:cxn modelId="{51826E8C-5803-4CE7-A572-DDE01C360D1A}" type="presParOf" srcId="{58BD482B-771B-4254-8CA8-C99E6BBACD2D}" destId="{9A6437C9-D834-40BA-9DA3-80CE2ECFC6BE}" srcOrd="3" destOrd="0" presId="urn:microsoft.com/office/officeart/2018/2/layout/IconVerticalSolidList"/>
    <dgm:cxn modelId="{A25F4134-B7E6-4825-B256-E31B943282B3}" type="presParOf" srcId="{28B1D542-A991-456F-8794-3E3F7BFC33C1}" destId="{76EA6DEC-20F8-4E53-977C-0A76DE18E3A9}" srcOrd="3" destOrd="0" presId="urn:microsoft.com/office/officeart/2018/2/layout/IconVerticalSolidList"/>
    <dgm:cxn modelId="{4BA22463-4713-4491-BC39-31E3EA1E86AC}" type="presParOf" srcId="{28B1D542-A991-456F-8794-3E3F7BFC33C1}" destId="{49AD6A4B-BF4F-4749-9574-3FF18A9BF057}" srcOrd="4" destOrd="0" presId="urn:microsoft.com/office/officeart/2018/2/layout/IconVerticalSolidList"/>
    <dgm:cxn modelId="{F79BEB6E-AF05-47F0-BFBF-FFBC54D0FA96}" type="presParOf" srcId="{49AD6A4B-BF4F-4749-9574-3FF18A9BF057}" destId="{211CBB2E-BE48-4D7D-AA3C-3372DBBBAF67}" srcOrd="0" destOrd="0" presId="urn:microsoft.com/office/officeart/2018/2/layout/IconVerticalSolidList"/>
    <dgm:cxn modelId="{27BB5F98-89ED-470A-8846-7EC065D09B2F}" type="presParOf" srcId="{49AD6A4B-BF4F-4749-9574-3FF18A9BF057}" destId="{D9252655-3EBE-4AFE-BF71-441E00FDE299}" srcOrd="1" destOrd="0" presId="urn:microsoft.com/office/officeart/2018/2/layout/IconVerticalSolidList"/>
    <dgm:cxn modelId="{8ACD752A-F1F5-4E96-8CA2-C2ED15BD0441}" type="presParOf" srcId="{49AD6A4B-BF4F-4749-9574-3FF18A9BF057}" destId="{2D617325-2BAF-4F30-8C61-4675A4D4274F}" srcOrd="2" destOrd="0" presId="urn:microsoft.com/office/officeart/2018/2/layout/IconVerticalSolidList"/>
    <dgm:cxn modelId="{1A816C9E-96BB-42DE-AA27-EC64BAEE62D9}" type="presParOf" srcId="{49AD6A4B-BF4F-4749-9574-3FF18A9BF057}" destId="{D7CFD11A-7787-4C3D-B0C3-D7CE6C0D61A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E55A13-F626-4640-B5B1-E60F29062AA9}"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7E377B1F-B34C-4D62-967D-F9E2C459CF1D}">
      <dgm:prSet/>
      <dgm:spPr/>
      <dgm:t>
        <a:bodyPr/>
        <a:lstStyle/>
        <a:p>
          <a:pPr rtl="0">
            <a:lnSpc>
              <a:spcPct val="100000"/>
            </a:lnSpc>
            <a:defRPr cap="all"/>
          </a:pPr>
          <a:r>
            <a:rPr lang="en-US" b="0">
              <a:solidFill>
                <a:srgbClr val="002060"/>
              </a:solidFill>
              <a:latin typeface="Franklin Gothic Demi"/>
            </a:rPr>
            <a:t>Only 24.5% of respondents have a work phone </a:t>
          </a:r>
          <a:endParaRPr lang="en-US" b="0" i="0" u="none" strike="noStrike" cap="none" baseline="0" noProof="0">
            <a:solidFill>
              <a:srgbClr val="002060"/>
            </a:solidFill>
            <a:latin typeface="Franklin Gothic Demi"/>
          </a:endParaRPr>
        </a:p>
      </dgm:t>
    </dgm:pt>
    <dgm:pt modelId="{8B6E70ED-D4F1-4F8A-B4FB-250B44092CCA}" type="parTrans" cxnId="{7E48AF17-4D42-4CE5-A36B-956E6A7C7B72}">
      <dgm:prSet/>
      <dgm:spPr/>
      <dgm:t>
        <a:bodyPr/>
        <a:lstStyle/>
        <a:p>
          <a:endParaRPr lang="en-US"/>
        </a:p>
      </dgm:t>
    </dgm:pt>
    <dgm:pt modelId="{7A94F242-8929-4130-AA22-2B8B800746C6}" type="sibTrans" cxnId="{7E48AF17-4D42-4CE5-A36B-956E6A7C7B72}">
      <dgm:prSet phldrT="01" phldr="0"/>
      <dgm:spPr/>
      <dgm:t>
        <a:bodyPr/>
        <a:lstStyle/>
        <a:p>
          <a:endParaRPr lang="en-US"/>
        </a:p>
      </dgm:t>
    </dgm:pt>
    <dgm:pt modelId="{6C1F0232-65F1-4D11-957E-CAEC92266754}">
      <dgm:prSet phldr="0"/>
      <dgm:spPr/>
      <dgm:t>
        <a:bodyPr/>
        <a:lstStyle/>
        <a:p>
          <a:pPr rtl="0"/>
          <a:endParaRPr lang="en-US" b="0">
            <a:latin typeface="Franklin Gothic Demi" panose="020B0502020104020203"/>
          </a:endParaRPr>
        </a:p>
      </dgm:t>
    </dgm:pt>
    <dgm:pt modelId="{CF905601-0773-466D-BF48-977A46879D8F}" type="parTrans" cxnId="{A1A42B97-989D-4A1D-99CF-385BD3C6F140}">
      <dgm:prSet/>
      <dgm:spPr/>
      <dgm:t>
        <a:bodyPr/>
        <a:lstStyle/>
        <a:p>
          <a:endParaRPr lang="en-GB"/>
        </a:p>
      </dgm:t>
    </dgm:pt>
    <dgm:pt modelId="{BBCDC162-5609-4ADA-A291-E0C5E7E124D7}" type="sibTrans" cxnId="{A1A42B97-989D-4A1D-99CF-385BD3C6F140}">
      <dgm:prSet phldrT="03" phldr="0"/>
      <dgm:spPr/>
      <dgm:t>
        <a:bodyPr/>
        <a:lstStyle/>
        <a:p>
          <a:endParaRPr lang="en-GB"/>
        </a:p>
      </dgm:t>
    </dgm:pt>
    <dgm:pt modelId="{0C216458-52C5-4241-A158-F464B645C1CF}">
      <dgm:prSet phldr="0"/>
      <dgm:spPr/>
      <dgm:t>
        <a:bodyPr/>
        <a:lstStyle/>
        <a:p>
          <a:endParaRPr lang="en-US" b="1">
            <a:latin typeface="Franklin Gothic Demi" panose="020B0502020104020203"/>
          </a:endParaRPr>
        </a:p>
      </dgm:t>
    </dgm:pt>
    <dgm:pt modelId="{9D422FBB-F5A5-4E18-A04E-B772E00248BF}" type="parTrans" cxnId="{6BA6717E-BF88-4662-801E-8238447795A3}">
      <dgm:prSet/>
      <dgm:spPr/>
      <dgm:t>
        <a:bodyPr/>
        <a:lstStyle/>
        <a:p>
          <a:endParaRPr lang="en-GB"/>
        </a:p>
      </dgm:t>
    </dgm:pt>
    <dgm:pt modelId="{4BC8D9C6-11D9-4912-82C6-7CEB455F67BF}" type="sibTrans" cxnId="{6BA6717E-BF88-4662-801E-8238447795A3}">
      <dgm:prSet phldrT="03" phldr="0"/>
      <dgm:spPr/>
      <dgm:t>
        <a:bodyPr/>
        <a:lstStyle/>
        <a:p>
          <a:endParaRPr lang="en-GB"/>
        </a:p>
      </dgm:t>
    </dgm:pt>
    <dgm:pt modelId="{CE029FFF-ACDA-489C-A1F4-0374C351D0F5}">
      <dgm:prSet phldr="0"/>
      <dgm:spPr/>
      <dgm:t>
        <a:bodyPr/>
        <a:lstStyle/>
        <a:p>
          <a:endParaRPr lang="en-US" b="0">
            <a:latin typeface="Franklin Gothic Demi" panose="020B0502020104020203"/>
          </a:endParaRPr>
        </a:p>
      </dgm:t>
    </dgm:pt>
    <dgm:pt modelId="{4370862D-A6FE-4105-9E43-F3980F2A4429}" type="parTrans" cxnId="{CBA84E1D-9A21-46C5-9B87-3D21DC06C0DA}">
      <dgm:prSet/>
      <dgm:spPr/>
      <dgm:t>
        <a:bodyPr/>
        <a:lstStyle/>
        <a:p>
          <a:endParaRPr lang="en-GB"/>
        </a:p>
      </dgm:t>
    </dgm:pt>
    <dgm:pt modelId="{CEEF128C-2824-454C-9FA6-0C3D66EC2C35}" type="sibTrans" cxnId="{CBA84E1D-9A21-46C5-9B87-3D21DC06C0DA}">
      <dgm:prSet phldrT="03" phldr="0"/>
      <dgm:spPr/>
      <dgm:t>
        <a:bodyPr/>
        <a:lstStyle/>
        <a:p>
          <a:endParaRPr lang="en-GB"/>
        </a:p>
      </dgm:t>
    </dgm:pt>
    <dgm:pt modelId="{66189C62-6DA6-474F-A5D3-CB4E6119E3AF}">
      <dgm:prSet phldr="0"/>
      <dgm:spPr/>
      <dgm:t>
        <a:bodyPr/>
        <a:lstStyle/>
        <a:p>
          <a:pPr>
            <a:lnSpc>
              <a:spcPct val="100000"/>
            </a:lnSpc>
            <a:defRPr cap="all"/>
          </a:pPr>
          <a:r>
            <a:rPr lang="en-US" b="1">
              <a:solidFill>
                <a:srgbClr val="002060"/>
              </a:solidFill>
              <a:latin typeface="+mj-lt"/>
            </a:rPr>
            <a:t>Limited data pool</a:t>
          </a:r>
        </a:p>
      </dgm:t>
    </dgm:pt>
    <dgm:pt modelId="{82E66CDE-133E-4D5C-A247-C212725E01ED}" type="parTrans" cxnId="{F45A5FE7-025E-4477-84C8-C59FE9BCE336}">
      <dgm:prSet/>
      <dgm:spPr/>
      <dgm:t>
        <a:bodyPr/>
        <a:lstStyle/>
        <a:p>
          <a:endParaRPr lang="en-GB"/>
        </a:p>
      </dgm:t>
    </dgm:pt>
    <dgm:pt modelId="{52A9ED2C-C770-4B35-B8AF-0A1B7D57CD14}" type="sibTrans" cxnId="{F45A5FE7-025E-4477-84C8-C59FE9BCE336}">
      <dgm:prSet phldrT="02" phldr="0"/>
      <dgm:spPr/>
      <dgm:t>
        <a:bodyPr/>
        <a:lstStyle/>
        <a:p>
          <a:endParaRPr lang="en-US"/>
        </a:p>
      </dgm:t>
    </dgm:pt>
    <dgm:pt modelId="{45215F88-1497-4A49-B88A-F867D62DFD56}" type="pres">
      <dgm:prSet presAssocID="{6CE55A13-F626-4640-B5B1-E60F29062AA9}" presName="root" presStyleCnt="0">
        <dgm:presLayoutVars>
          <dgm:dir/>
          <dgm:resizeHandles val="exact"/>
        </dgm:presLayoutVars>
      </dgm:prSet>
      <dgm:spPr/>
    </dgm:pt>
    <dgm:pt modelId="{94C2DD7E-7F04-44C0-A439-A8EDE9B110A6}" type="pres">
      <dgm:prSet presAssocID="{7E377B1F-B34C-4D62-967D-F9E2C459CF1D}" presName="compNode" presStyleCnt="0"/>
      <dgm:spPr/>
    </dgm:pt>
    <dgm:pt modelId="{F6A3302B-FF59-4283-8422-C1F77A0258E8}" type="pres">
      <dgm:prSet presAssocID="{7E377B1F-B34C-4D62-967D-F9E2C459CF1D}" presName="iconBgRect" presStyleLbl="bgShp" presStyleIdx="0" presStyleCnt="2"/>
      <dgm:spPr>
        <a:prstGeom prst="round2DiagRect">
          <a:avLst>
            <a:gd name="adj1" fmla="val 29727"/>
            <a:gd name="adj2" fmla="val 0"/>
          </a:avLst>
        </a:prstGeom>
      </dgm:spPr>
    </dgm:pt>
    <dgm:pt modelId="{3D3EF98C-236D-409B-9B74-554BE05B1646}" type="pres">
      <dgm:prSet presAssocID="{7E377B1F-B34C-4D62-967D-F9E2C459CF1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0F7CA41E-80F5-4447-9681-1FA7B89E37F3}" type="pres">
      <dgm:prSet presAssocID="{7E377B1F-B34C-4D62-967D-F9E2C459CF1D}" presName="spaceRect" presStyleCnt="0"/>
      <dgm:spPr/>
    </dgm:pt>
    <dgm:pt modelId="{66276AE0-A244-4511-A991-58379E2C715E}" type="pres">
      <dgm:prSet presAssocID="{7E377B1F-B34C-4D62-967D-F9E2C459CF1D}" presName="textRect" presStyleLbl="revTx" presStyleIdx="0" presStyleCnt="2">
        <dgm:presLayoutVars>
          <dgm:chMax val="1"/>
          <dgm:chPref val="1"/>
        </dgm:presLayoutVars>
      </dgm:prSet>
      <dgm:spPr/>
    </dgm:pt>
    <dgm:pt modelId="{4574E984-9F8F-459D-8A9B-CCF5D7683FDD}" type="pres">
      <dgm:prSet presAssocID="{7A94F242-8929-4130-AA22-2B8B800746C6}" presName="sibTrans" presStyleCnt="0"/>
      <dgm:spPr/>
    </dgm:pt>
    <dgm:pt modelId="{9EED7F23-C3A0-413D-80B5-D862E81595CD}" type="pres">
      <dgm:prSet presAssocID="{66189C62-6DA6-474F-A5D3-CB4E6119E3AF}" presName="compNode" presStyleCnt="0"/>
      <dgm:spPr/>
    </dgm:pt>
    <dgm:pt modelId="{919408B5-B623-4BCE-A286-8E41D861EDD6}" type="pres">
      <dgm:prSet presAssocID="{66189C62-6DA6-474F-A5D3-CB4E6119E3AF}" presName="iconBgRect" presStyleLbl="bgShp" presStyleIdx="1" presStyleCnt="2"/>
      <dgm:spPr>
        <a:prstGeom prst="round2DiagRect">
          <a:avLst>
            <a:gd name="adj1" fmla="val 29727"/>
            <a:gd name="adj2" fmla="val 0"/>
          </a:avLst>
        </a:prstGeom>
      </dgm:spPr>
    </dgm:pt>
    <dgm:pt modelId="{FBD051FC-4D16-42C7-A71E-D71B9AF25B36}" type="pres">
      <dgm:prSet presAssocID="{66189C62-6DA6-474F-A5D3-CB4E6119E3AF}" presName="iconRect" presStyleLbl="node1" presStyleIdx="1" presStyleCnt="2"/>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pt>
    <dgm:pt modelId="{6B48C74A-6B8E-4881-82F1-6F7B9C4D21E6}" type="pres">
      <dgm:prSet presAssocID="{66189C62-6DA6-474F-A5D3-CB4E6119E3AF}" presName="spaceRect" presStyleCnt="0"/>
      <dgm:spPr/>
    </dgm:pt>
    <dgm:pt modelId="{362574C1-AF2A-4571-9660-EAB7B8F2A9F4}" type="pres">
      <dgm:prSet presAssocID="{66189C62-6DA6-474F-A5D3-CB4E6119E3AF}" presName="textRect" presStyleLbl="revTx" presStyleIdx="1" presStyleCnt="2">
        <dgm:presLayoutVars>
          <dgm:chMax val="1"/>
          <dgm:chPref val="1"/>
        </dgm:presLayoutVars>
      </dgm:prSet>
      <dgm:spPr/>
    </dgm:pt>
  </dgm:ptLst>
  <dgm:cxnLst>
    <dgm:cxn modelId="{7E48AF17-4D42-4CE5-A36B-956E6A7C7B72}" srcId="{6CE55A13-F626-4640-B5B1-E60F29062AA9}" destId="{7E377B1F-B34C-4D62-967D-F9E2C459CF1D}" srcOrd="0" destOrd="0" parTransId="{8B6E70ED-D4F1-4F8A-B4FB-250B44092CCA}" sibTransId="{7A94F242-8929-4130-AA22-2B8B800746C6}"/>
    <dgm:cxn modelId="{CBA84E1D-9A21-46C5-9B87-3D21DC06C0DA}" srcId="{66189C62-6DA6-474F-A5D3-CB4E6119E3AF}" destId="{CE029FFF-ACDA-489C-A1F4-0374C351D0F5}" srcOrd="1" destOrd="0" parTransId="{4370862D-A6FE-4105-9E43-F3980F2A4429}" sibTransId="{CEEF128C-2824-454C-9FA6-0C3D66EC2C35}"/>
    <dgm:cxn modelId="{1D4FD942-87A2-4444-9A37-F561C8FD9ED9}" type="presOf" srcId="{6CE55A13-F626-4640-B5B1-E60F29062AA9}" destId="{45215F88-1497-4A49-B88A-F867D62DFD56}" srcOrd="0" destOrd="0" presId="urn:microsoft.com/office/officeart/2018/5/layout/IconLeafLabelList"/>
    <dgm:cxn modelId="{6BA6717E-BF88-4662-801E-8238447795A3}" srcId="{66189C62-6DA6-474F-A5D3-CB4E6119E3AF}" destId="{0C216458-52C5-4241-A158-F464B645C1CF}" srcOrd="0" destOrd="0" parTransId="{9D422FBB-F5A5-4E18-A04E-B772E00248BF}" sibTransId="{4BC8D9C6-11D9-4912-82C6-7CEB455F67BF}"/>
    <dgm:cxn modelId="{A1A42B97-989D-4A1D-99CF-385BD3C6F140}" srcId="{66189C62-6DA6-474F-A5D3-CB4E6119E3AF}" destId="{6C1F0232-65F1-4D11-957E-CAEC92266754}" srcOrd="2" destOrd="0" parTransId="{CF905601-0773-466D-BF48-977A46879D8F}" sibTransId="{BBCDC162-5609-4ADA-A291-E0C5E7E124D7}"/>
    <dgm:cxn modelId="{41A9459F-C258-F740-B898-4981E2FD2388}" type="presOf" srcId="{66189C62-6DA6-474F-A5D3-CB4E6119E3AF}" destId="{362574C1-AF2A-4571-9660-EAB7B8F2A9F4}" srcOrd="0" destOrd="0" presId="urn:microsoft.com/office/officeart/2018/5/layout/IconLeafLabelList"/>
    <dgm:cxn modelId="{5141DEA5-405B-B94E-BE54-752A1A5EE0AE}" type="presOf" srcId="{7E377B1F-B34C-4D62-967D-F9E2C459CF1D}" destId="{66276AE0-A244-4511-A991-58379E2C715E}" srcOrd="0" destOrd="0" presId="urn:microsoft.com/office/officeart/2018/5/layout/IconLeafLabelList"/>
    <dgm:cxn modelId="{F45A5FE7-025E-4477-84C8-C59FE9BCE336}" srcId="{6CE55A13-F626-4640-B5B1-E60F29062AA9}" destId="{66189C62-6DA6-474F-A5D3-CB4E6119E3AF}" srcOrd="1" destOrd="0" parTransId="{82E66CDE-133E-4D5C-A247-C212725E01ED}" sibTransId="{52A9ED2C-C770-4B35-B8AF-0A1B7D57CD14}"/>
    <dgm:cxn modelId="{87CBB5A7-3279-8F4C-B6AF-E89C975A3E72}" type="presParOf" srcId="{45215F88-1497-4A49-B88A-F867D62DFD56}" destId="{94C2DD7E-7F04-44C0-A439-A8EDE9B110A6}" srcOrd="0" destOrd="0" presId="urn:microsoft.com/office/officeart/2018/5/layout/IconLeafLabelList"/>
    <dgm:cxn modelId="{6F0105E6-EEC9-F944-B9B4-5C0901C1BE95}" type="presParOf" srcId="{94C2DD7E-7F04-44C0-A439-A8EDE9B110A6}" destId="{F6A3302B-FF59-4283-8422-C1F77A0258E8}" srcOrd="0" destOrd="0" presId="urn:microsoft.com/office/officeart/2018/5/layout/IconLeafLabelList"/>
    <dgm:cxn modelId="{F833356A-D58E-B84D-A242-2B31A13A329B}" type="presParOf" srcId="{94C2DD7E-7F04-44C0-A439-A8EDE9B110A6}" destId="{3D3EF98C-236D-409B-9B74-554BE05B1646}" srcOrd="1" destOrd="0" presId="urn:microsoft.com/office/officeart/2018/5/layout/IconLeafLabelList"/>
    <dgm:cxn modelId="{658665AF-1AD8-6448-AF5E-93C975B6B136}" type="presParOf" srcId="{94C2DD7E-7F04-44C0-A439-A8EDE9B110A6}" destId="{0F7CA41E-80F5-4447-9681-1FA7B89E37F3}" srcOrd="2" destOrd="0" presId="urn:microsoft.com/office/officeart/2018/5/layout/IconLeafLabelList"/>
    <dgm:cxn modelId="{8A0F58D7-7573-854A-8F88-2E02A5965821}" type="presParOf" srcId="{94C2DD7E-7F04-44C0-A439-A8EDE9B110A6}" destId="{66276AE0-A244-4511-A991-58379E2C715E}" srcOrd="3" destOrd="0" presId="urn:microsoft.com/office/officeart/2018/5/layout/IconLeafLabelList"/>
    <dgm:cxn modelId="{BFD3575A-FE20-7A4F-B7A4-823FB196A5D5}" type="presParOf" srcId="{45215F88-1497-4A49-B88A-F867D62DFD56}" destId="{4574E984-9F8F-459D-8A9B-CCF5D7683FDD}" srcOrd="1" destOrd="0" presId="urn:microsoft.com/office/officeart/2018/5/layout/IconLeafLabelList"/>
    <dgm:cxn modelId="{5877F8E2-60E7-5B4D-B555-7BCBC9304C7D}" type="presParOf" srcId="{45215F88-1497-4A49-B88A-F867D62DFD56}" destId="{9EED7F23-C3A0-413D-80B5-D862E81595CD}" srcOrd="2" destOrd="0" presId="urn:microsoft.com/office/officeart/2018/5/layout/IconLeafLabelList"/>
    <dgm:cxn modelId="{FF4D4371-C528-3745-9BDA-3285F96271C9}" type="presParOf" srcId="{9EED7F23-C3A0-413D-80B5-D862E81595CD}" destId="{919408B5-B623-4BCE-A286-8E41D861EDD6}" srcOrd="0" destOrd="0" presId="urn:microsoft.com/office/officeart/2018/5/layout/IconLeafLabelList"/>
    <dgm:cxn modelId="{8CB42EA3-5FF1-9842-BC0D-433277A6EA00}" type="presParOf" srcId="{9EED7F23-C3A0-413D-80B5-D862E81595CD}" destId="{FBD051FC-4D16-42C7-A71E-D71B9AF25B36}" srcOrd="1" destOrd="0" presId="urn:microsoft.com/office/officeart/2018/5/layout/IconLeafLabelList"/>
    <dgm:cxn modelId="{DAB86ABE-0550-1E44-B27D-C96AEF5140D3}" type="presParOf" srcId="{9EED7F23-C3A0-413D-80B5-D862E81595CD}" destId="{6B48C74A-6B8E-4881-82F1-6F7B9C4D21E6}" srcOrd="2" destOrd="0" presId="urn:microsoft.com/office/officeart/2018/5/layout/IconLeafLabelList"/>
    <dgm:cxn modelId="{F8C59776-5356-BE46-B89E-0FA8AA1528CC}" type="presParOf" srcId="{9EED7F23-C3A0-413D-80B5-D862E81595CD}" destId="{362574C1-AF2A-4571-9660-EAB7B8F2A9F4}"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563377" y="1399986"/>
          <a:ext cx="496989" cy="2169921"/>
        </a:xfrm>
        <a:prstGeom prst="round2Same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b="0" i="0" u="none" strike="noStrike" kern="1200" cap="none" baseline="0" noProof="0">
              <a:latin typeface="Franklin Gothic Demi"/>
            </a:rPr>
            <a:t>Background</a:t>
          </a:r>
        </a:p>
      </dsp:txBody>
      <dsp:txXfrm rot="5400000">
        <a:off x="751173" y="2260713"/>
        <a:ext cx="2145660" cy="448467"/>
      </dsp:txXfrm>
    </dsp:sp>
    <dsp:sp modelId="{5A1B764B-0DC5-47CD-BDEA-9E67799496EC}">
      <dsp:nvSpPr>
        <dsp:cNvPr id="0" name=""/>
        <dsp:cNvSpPr/>
      </dsp:nvSpPr>
      <dsp:spPr>
        <a:xfrm>
          <a:off x="3604" y="0"/>
          <a:ext cx="3616535" cy="1739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The Phone Industry</a:t>
          </a:r>
        </a:p>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Environmental Impact of Production</a:t>
          </a:r>
        </a:p>
      </dsp:txBody>
      <dsp:txXfrm>
        <a:off x="3604" y="0"/>
        <a:ext cx="3616535" cy="1739463"/>
      </dsp:txXfrm>
    </dsp:sp>
    <dsp:sp modelId="{122B38A3-0442-4747-820C-1F37877E2B0E}">
      <dsp:nvSpPr>
        <dsp:cNvPr id="0" name=""/>
        <dsp:cNvSpPr/>
      </dsp:nvSpPr>
      <dsp:spPr>
        <a:xfrm>
          <a:off x="1811872" y="1838861"/>
          <a:ext cx="0" cy="397591"/>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762173" y="1739463"/>
          <a:ext cx="99397" cy="99397"/>
        </a:xfrm>
        <a:prstGeom prst="ellipse">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896832" y="2236452"/>
          <a:ext cx="2169921" cy="496989"/>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a:latin typeface="Franklin Gothic Demi" panose="020B0502020104020203"/>
            </a:rPr>
            <a:t>The Survey</a:t>
          </a:r>
          <a:endParaRPr lang="en-US" sz="1500" kern="1200"/>
        </a:p>
      </dsp:txBody>
      <dsp:txXfrm>
        <a:off x="2896832" y="2236452"/>
        <a:ext cx="2169921" cy="496989"/>
      </dsp:txXfrm>
    </dsp:sp>
    <dsp:sp modelId="{DF65791B-462E-4589-B98D-F60587330CA8}">
      <dsp:nvSpPr>
        <dsp:cNvPr id="0" name=""/>
        <dsp:cNvSpPr/>
      </dsp:nvSpPr>
      <dsp:spPr>
        <a:xfrm>
          <a:off x="2173525" y="3230431"/>
          <a:ext cx="3616535" cy="1739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The Parameters</a:t>
          </a:r>
        </a:p>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Questions</a:t>
          </a:r>
          <a:endParaRPr lang="en-US" sz="1500" kern="1200">
            <a:solidFill>
              <a:srgbClr val="00B0F0"/>
            </a:solidFill>
          </a:endParaRPr>
        </a:p>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Results</a:t>
          </a:r>
          <a:endParaRPr lang="en-US" sz="1500" kern="1200">
            <a:solidFill>
              <a:srgbClr val="00B0F0"/>
            </a:solidFill>
          </a:endParaRPr>
        </a:p>
      </dsp:txBody>
      <dsp:txXfrm>
        <a:off x="2173525" y="3230431"/>
        <a:ext cx="3616535" cy="1739463"/>
      </dsp:txXfrm>
    </dsp:sp>
    <dsp:sp modelId="{DBA410EB-5F61-4F46-92D9-C5B0AA59EE15}">
      <dsp:nvSpPr>
        <dsp:cNvPr id="0" name=""/>
        <dsp:cNvSpPr/>
      </dsp:nvSpPr>
      <dsp:spPr>
        <a:xfrm>
          <a:off x="3981793" y="2733442"/>
          <a:ext cx="0" cy="397591"/>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3932094" y="3131033"/>
          <a:ext cx="99397" cy="99397"/>
        </a:xfrm>
        <a:prstGeom prst="ellipse">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41654-F3E7-42E7-A6F2-891CBC178B22}">
      <dsp:nvSpPr>
        <dsp:cNvPr id="0" name=""/>
        <dsp:cNvSpPr/>
      </dsp:nvSpPr>
      <dsp:spPr>
        <a:xfrm>
          <a:off x="5066753" y="2236452"/>
          <a:ext cx="2169921" cy="496989"/>
        </a:xfrm>
        <a:prstGeom prst="rect">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rtl="0">
            <a:lnSpc>
              <a:spcPct val="90000"/>
            </a:lnSpc>
            <a:spcBef>
              <a:spcPct val="0"/>
            </a:spcBef>
            <a:spcAft>
              <a:spcPct val="35000"/>
            </a:spcAft>
            <a:buNone/>
          </a:pPr>
          <a:r>
            <a:rPr lang="en-US" sz="1500" kern="1200">
              <a:latin typeface="Franklin Gothic Demi" panose="020B0502020104020203"/>
            </a:rPr>
            <a:t>Discussion</a:t>
          </a:r>
        </a:p>
      </dsp:txBody>
      <dsp:txXfrm>
        <a:off x="5066753" y="2236452"/>
        <a:ext cx="2169921" cy="496989"/>
      </dsp:txXfrm>
    </dsp:sp>
    <dsp:sp modelId="{1D9851F9-FDF7-4B7D-802A-7972B0786F56}">
      <dsp:nvSpPr>
        <dsp:cNvPr id="0" name=""/>
        <dsp:cNvSpPr/>
      </dsp:nvSpPr>
      <dsp:spPr>
        <a:xfrm>
          <a:off x="4343446" y="0"/>
          <a:ext cx="3616535" cy="1739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rtl="0">
            <a:lnSpc>
              <a:spcPct val="90000"/>
            </a:lnSpc>
            <a:spcBef>
              <a:spcPct val="0"/>
            </a:spcBef>
            <a:spcAft>
              <a:spcPct val="35000"/>
            </a:spcAft>
            <a:buNone/>
          </a:pPr>
          <a:r>
            <a:rPr lang="en-US" sz="1500" kern="1200" dirty="0">
              <a:solidFill>
                <a:srgbClr val="00B0F0"/>
              </a:solidFill>
              <a:latin typeface="Franklin Gothic Demi" panose="020B0502020104020203"/>
            </a:rPr>
            <a:t>Analysis of Findings</a:t>
          </a:r>
        </a:p>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Limitations Of The Survey</a:t>
          </a:r>
        </a:p>
      </dsp:txBody>
      <dsp:txXfrm>
        <a:off x="4343446" y="0"/>
        <a:ext cx="3616535" cy="1739463"/>
      </dsp:txXfrm>
    </dsp:sp>
    <dsp:sp modelId="{33FD8376-5F18-424D-BEE8-A73D1181172C}">
      <dsp:nvSpPr>
        <dsp:cNvPr id="0" name=""/>
        <dsp:cNvSpPr/>
      </dsp:nvSpPr>
      <dsp:spPr>
        <a:xfrm>
          <a:off x="6151714" y="1838861"/>
          <a:ext cx="0" cy="397591"/>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866A6B8-5B6F-4F7F-AEF1-F9FF5C007457}">
      <dsp:nvSpPr>
        <dsp:cNvPr id="0" name=""/>
        <dsp:cNvSpPr/>
      </dsp:nvSpPr>
      <dsp:spPr>
        <a:xfrm>
          <a:off x="6102015" y="1739463"/>
          <a:ext cx="99397" cy="99397"/>
        </a:xfrm>
        <a:prstGeom prst="ellipse">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D3FED6-8088-407D-8D55-E486F1E1D442}">
      <dsp:nvSpPr>
        <dsp:cNvPr id="0" name=""/>
        <dsp:cNvSpPr/>
      </dsp:nvSpPr>
      <dsp:spPr>
        <a:xfrm>
          <a:off x="7236675" y="2236452"/>
          <a:ext cx="2169921" cy="496989"/>
        </a:xfrm>
        <a:prstGeom prst="rect">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a:latin typeface="Franklin Gothic Demi" panose="020B0502020104020203"/>
            </a:rPr>
            <a:t>Recommendations </a:t>
          </a:r>
          <a:endParaRPr lang="en-US" sz="1500" kern="1200"/>
        </a:p>
      </dsp:txBody>
      <dsp:txXfrm>
        <a:off x="7236675" y="2236452"/>
        <a:ext cx="2169921" cy="496989"/>
      </dsp:txXfrm>
    </dsp:sp>
    <dsp:sp modelId="{50309501-4296-4D98-880D-30196F5CCF5B}">
      <dsp:nvSpPr>
        <dsp:cNvPr id="0" name=""/>
        <dsp:cNvSpPr/>
      </dsp:nvSpPr>
      <dsp:spPr>
        <a:xfrm>
          <a:off x="6513368" y="3230431"/>
          <a:ext cx="3616535" cy="1739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How to Encourage Fairphone Usage</a:t>
          </a:r>
        </a:p>
      </dsp:txBody>
      <dsp:txXfrm>
        <a:off x="6513368" y="3230431"/>
        <a:ext cx="3616535" cy="1739463"/>
      </dsp:txXfrm>
    </dsp:sp>
    <dsp:sp modelId="{93E99EF4-C6F1-438C-9D0F-3147167E86D8}">
      <dsp:nvSpPr>
        <dsp:cNvPr id="0" name=""/>
        <dsp:cNvSpPr/>
      </dsp:nvSpPr>
      <dsp:spPr>
        <a:xfrm>
          <a:off x="8321635" y="2733442"/>
          <a:ext cx="0" cy="397591"/>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5442D5B-5A25-48D7-A9DC-21B9B067E377}">
      <dsp:nvSpPr>
        <dsp:cNvPr id="0" name=""/>
        <dsp:cNvSpPr/>
      </dsp:nvSpPr>
      <dsp:spPr>
        <a:xfrm>
          <a:off x="8271936" y="3131033"/>
          <a:ext cx="99397" cy="99397"/>
        </a:xfrm>
        <a:prstGeom prst="ellipse">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38480-9568-403F-82AC-56E4B3FD9051}">
      <dsp:nvSpPr>
        <dsp:cNvPr id="0" name=""/>
        <dsp:cNvSpPr/>
      </dsp:nvSpPr>
      <dsp:spPr>
        <a:xfrm rot="5400000">
          <a:off x="10243062" y="1399986"/>
          <a:ext cx="496989" cy="2169921"/>
        </a:xfrm>
        <a:prstGeom prst="round2SameRect">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rtl="0">
            <a:lnSpc>
              <a:spcPct val="90000"/>
            </a:lnSpc>
            <a:spcBef>
              <a:spcPct val="0"/>
            </a:spcBef>
            <a:spcAft>
              <a:spcPct val="35000"/>
            </a:spcAft>
            <a:buNone/>
          </a:pPr>
          <a:r>
            <a:rPr lang="en-US" sz="1500" kern="1200">
              <a:latin typeface="Franklin Gothic Demi" panose="020B0502020104020203"/>
            </a:rPr>
            <a:t>Conclusions</a:t>
          </a:r>
        </a:p>
      </dsp:txBody>
      <dsp:txXfrm rot="-5400000">
        <a:off x="9406597" y="2260713"/>
        <a:ext cx="2145660" cy="448467"/>
      </dsp:txXfrm>
    </dsp:sp>
    <dsp:sp modelId="{F022C72A-A95D-4B89-BB6F-3570F195B148}">
      <dsp:nvSpPr>
        <dsp:cNvPr id="0" name=""/>
        <dsp:cNvSpPr/>
      </dsp:nvSpPr>
      <dsp:spPr>
        <a:xfrm>
          <a:off x="8683289" y="0"/>
          <a:ext cx="3616535" cy="1739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Future Research</a:t>
          </a:r>
        </a:p>
        <a:p>
          <a:pPr marL="0" lvl="0" indent="0" algn="ctr" defTabSz="666750" rtl="0">
            <a:lnSpc>
              <a:spcPct val="90000"/>
            </a:lnSpc>
            <a:spcBef>
              <a:spcPct val="0"/>
            </a:spcBef>
            <a:spcAft>
              <a:spcPct val="35000"/>
            </a:spcAft>
            <a:buNone/>
          </a:pPr>
          <a:r>
            <a:rPr lang="en-US" sz="1500" kern="1200">
              <a:solidFill>
                <a:srgbClr val="00B0F0"/>
              </a:solidFill>
              <a:latin typeface="Franklin Gothic Demi" panose="020B0502020104020203"/>
            </a:rPr>
            <a:t> Last Thoughts</a:t>
          </a:r>
          <a:endParaRPr lang="en-US" sz="1500" kern="1200">
            <a:solidFill>
              <a:srgbClr val="00B0F0"/>
            </a:solidFill>
          </a:endParaRPr>
        </a:p>
      </dsp:txBody>
      <dsp:txXfrm>
        <a:off x="8683289" y="0"/>
        <a:ext cx="3616535" cy="1739463"/>
      </dsp:txXfrm>
    </dsp:sp>
    <dsp:sp modelId="{C3045E7B-3384-4688-B1CE-A6F6E75A4F0B}">
      <dsp:nvSpPr>
        <dsp:cNvPr id="0" name=""/>
        <dsp:cNvSpPr/>
      </dsp:nvSpPr>
      <dsp:spPr>
        <a:xfrm>
          <a:off x="10491556" y="1838861"/>
          <a:ext cx="0" cy="397591"/>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DDCA460-2625-41CB-B0D6-3CD2B47AAF24}">
      <dsp:nvSpPr>
        <dsp:cNvPr id="0" name=""/>
        <dsp:cNvSpPr/>
      </dsp:nvSpPr>
      <dsp:spPr>
        <a:xfrm>
          <a:off x="10441857" y="1739463"/>
          <a:ext cx="99397" cy="99397"/>
        </a:xfrm>
        <a:prstGeom prst="ellipse">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57384-DDDC-4125-8EF3-E9992661EA0C}">
      <dsp:nvSpPr>
        <dsp:cNvPr id="0" name=""/>
        <dsp:cNvSpPr/>
      </dsp:nvSpPr>
      <dsp:spPr>
        <a:xfrm>
          <a:off x="0" y="574"/>
          <a:ext cx="7012370" cy="13451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A9C181-1707-454C-9B7B-44E068329EA3}">
      <dsp:nvSpPr>
        <dsp:cNvPr id="0" name=""/>
        <dsp:cNvSpPr/>
      </dsp:nvSpPr>
      <dsp:spPr>
        <a:xfrm>
          <a:off x="406904" y="303230"/>
          <a:ext cx="739825" cy="73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28EF6-1618-4422-948C-235987FAD68E}">
      <dsp:nvSpPr>
        <dsp:cNvPr id="0" name=""/>
        <dsp:cNvSpPr/>
      </dsp:nvSpPr>
      <dsp:spPr>
        <a:xfrm>
          <a:off x="1553633" y="574"/>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1111250">
            <a:lnSpc>
              <a:spcPct val="100000"/>
            </a:lnSpc>
            <a:spcBef>
              <a:spcPct val="0"/>
            </a:spcBef>
            <a:spcAft>
              <a:spcPct val="35000"/>
            </a:spcAft>
            <a:buNone/>
          </a:pPr>
          <a:r>
            <a:rPr lang="en-US" sz="2500" kern="1200">
              <a:solidFill>
                <a:srgbClr val="0070C0"/>
              </a:solidFill>
              <a:latin typeface="Franklin Gothic Demi" panose="020B0502020104020203"/>
            </a:rPr>
            <a:t>Separation</a:t>
          </a:r>
          <a:r>
            <a:rPr lang="en-US" sz="2500" kern="1200">
              <a:solidFill>
                <a:srgbClr val="0070C0"/>
              </a:solidFill>
            </a:rPr>
            <a:t> of work and personal life</a:t>
          </a:r>
          <a:r>
            <a:rPr lang="en-US" sz="2500" kern="1200">
              <a:solidFill>
                <a:srgbClr val="0070C0"/>
              </a:solidFill>
              <a:latin typeface="Franklin Gothic Demi"/>
            </a:rPr>
            <a:t> </a:t>
          </a:r>
          <a:endParaRPr lang="en-US" sz="2500" b="0" i="0" u="none" strike="noStrike" kern="1200" cap="none" baseline="0" noProof="0">
            <a:solidFill>
              <a:srgbClr val="0070C0"/>
            </a:solidFill>
            <a:latin typeface="Franklin Gothic Demi"/>
          </a:endParaRPr>
        </a:p>
      </dsp:txBody>
      <dsp:txXfrm>
        <a:off x="1553633" y="574"/>
        <a:ext cx="5458736" cy="1345137"/>
      </dsp:txXfrm>
    </dsp:sp>
    <dsp:sp modelId="{16C5610E-7EF2-4868-AD6D-9CA2FEFC9761}">
      <dsp:nvSpPr>
        <dsp:cNvPr id="0" name=""/>
        <dsp:cNvSpPr/>
      </dsp:nvSpPr>
      <dsp:spPr>
        <a:xfrm>
          <a:off x="0" y="1681996"/>
          <a:ext cx="7012370" cy="13451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C75580-472F-4E3D-978A-BC70E26B32FD}">
      <dsp:nvSpPr>
        <dsp:cNvPr id="0" name=""/>
        <dsp:cNvSpPr/>
      </dsp:nvSpPr>
      <dsp:spPr>
        <a:xfrm>
          <a:off x="406904" y="1984652"/>
          <a:ext cx="739825" cy="73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6437C9-D834-40BA-9DA3-80CE2ECFC6BE}">
      <dsp:nvSpPr>
        <dsp:cNvPr id="0" name=""/>
        <dsp:cNvSpPr/>
      </dsp:nvSpPr>
      <dsp:spPr>
        <a:xfrm>
          <a:off x="1553633" y="1681996"/>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1111250">
            <a:lnSpc>
              <a:spcPct val="100000"/>
            </a:lnSpc>
            <a:spcBef>
              <a:spcPct val="0"/>
            </a:spcBef>
            <a:spcAft>
              <a:spcPct val="35000"/>
            </a:spcAft>
            <a:buNone/>
          </a:pPr>
          <a:r>
            <a:rPr lang="en-US" sz="2500" kern="1200">
              <a:solidFill>
                <a:srgbClr val="0070C0"/>
              </a:solidFill>
            </a:rPr>
            <a:t>Privacy</a:t>
          </a:r>
        </a:p>
      </dsp:txBody>
      <dsp:txXfrm>
        <a:off x="1553633" y="1681996"/>
        <a:ext cx="5458736" cy="1345137"/>
      </dsp:txXfrm>
    </dsp:sp>
    <dsp:sp modelId="{211CBB2E-BE48-4D7D-AA3C-3372DBBBAF67}">
      <dsp:nvSpPr>
        <dsp:cNvPr id="0" name=""/>
        <dsp:cNvSpPr/>
      </dsp:nvSpPr>
      <dsp:spPr>
        <a:xfrm>
          <a:off x="0" y="3363418"/>
          <a:ext cx="7012370" cy="13451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252655-3EBE-4AFE-BF71-441E00FDE299}">
      <dsp:nvSpPr>
        <dsp:cNvPr id="0" name=""/>
        <dsp:cNvSpPr/>
      </dsp:nvSpPr>
      <dsp:spPr>
        <a:xfrm>
          <a:off x="406904" y="3666074"/>
          <a:ext cx="739825" cy="73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FD11A-7787-4C3D-B0C3-D7CE6C0D61A8}">
      <dsp:nvSpPr>
        <dsp:cNvPr id="0" name=""/>
        <dsp:cNvSpPr/>
      </dsp:nvSpPr>
      <dsp:spPr>
        <a:xfrm>
          <a:off x="1553633" y="3363418"/>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1111250">
            <a:lnSpc>
              <a:spcPct val="100000"/>
            </a:lnSpc>
            <a:spcBef>
              <a:spcPct val="0"/>
            </a:spcBef>
            <a:spcAft>
              <a:spcPct val="35000"/>
            </a:spcAft>
            <a:buNone/>
          </a:pPr>
          <a:r>
            <a:rPr lang="en-US" sz="2500" kern="1200">
              <a:solidFill>
                <a:srgbClr val="0070C0"/>
              </a:solidFill>
            </a:rPr>
            <a:t>Quality of phone</a:t>
          </a:r>
        </a:p>
      </dsp:txBody>
      <dsp:txXfrm>
        <a:off x="1553633" y="3363418"/>
        <a:ext cx="5458736" cy="1345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3302B-FF59-4283-8422-C1F77A0258E8}">
      <dsp:nvSpPr>
        <dsp:cNvPr id="0" name=""/>
        <dsp:cNvSpPr/>
      </dsp:nvSpPr>
      <dsp:spPr>
        <a:xfrm>
          <a:off x="2301974" y="107140"/>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EF98C-236D-409B-9B74-554BE05B1646}">
      <dsp:nvSpPr>
        <dsp:cNvPr id="0" name=""/>
        <dsp:cNvSpPr/>
      </dsp:nvSpPr>
      <dsp:spPr>
        <a:xfrm>
          <a:off x="2769974" y="575140"/>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6276AE0-A244-4511-A991-58379E2C715E}">
      <dsp:nvSpPr>
        <dsp:cNvPr id="0" name=""/>
        <dsp:cNvSpPr/>
      </dsp:nvSpPr>
      <dsp:spPr>
        <a:xfrm>
          <a:off x="1599974" y="29871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0">
            <a:lnSpc>
              <a:spcPct val="100000"/>
            </a:lnSpc>
            <a:spcBef>
              <a:spcPct val="0"/>
            </a:spcBef>
            <a:spcAft>
              <a:spcPct val="35000"/>
            </a:spcAft>
            <a:buNone/>
            <a:defRPr cap="all"/>
          </a:pPr>
          <a:r>
            <a:rPr lang="en-US" sz="2000" b="0" kern="1200">
              <a:solidFill>
                <a:srgbClr val="002060"/>
              </a:solidFill>
              <a:latin typeface="Franklin Gothic Demi"/>
            </a:rPr>
            <a:t>Only 24.5% of respondents have a work phone </a:t>
          </a:r>
          <a:endParaRPr lang="en-US" sz="2000" b="0" i="0" u="none" strike="noStrike" kern="1200" cap="none" baseline="0" noProof="0">
            <a:solidFill>
              <a:srgbClr val="002060"/>
            </a:solidFill>
            <a:latin typeface="Franklin Gothic Demi"/>
          </a:endParaRPr>
        </a:p>
      </dsp:txBody>
      <dsp:txXfrm>
        <a:off x="1599974" y="2987140"/>
        <a:ext cx="3600000" cy="720000"/>
      </dsp:txXfrm>
    </dsp:sp>
    <dsp:sp modelId="{919408B5-B623-4BCE-A286-8E41D861EDD6}">
      <dsp:nvSpPr>
        <dsp:cNvPr id="0" name=""/>
        <dsp:cNvSpPr/>
      </dsp:nvSpPr>
      <dsp:spPr>
        <a:xfrm>
          <a:off x="6531975" y="107140"/>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D051FC-4D16-42C7-A71E-D71B9AF25B36}">
      <dsp:nvSpPr>
        <dsp:cNvPr id="0" name=""/>
        <dsp:cNvSpPr/>
      </dsp:nvSpPr>
      <dsp:spPr>
        <a:xfrm>
          <a:off x="6999975" y="575140"/>
          <a:ext cx="1260000" cy="1260000"/>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2574C1-AF2A-4571-9660-EAB7B8F2A9F4}">
      <dsp:nvSpPr>
        <dsp:cNvPr id="0" name=""/>
        <dsp:cNvSpPr/>
      </dsp:nvSpPr>
      <dsp:spPr>
        <a:xfrm>
          <a:off x="5829975" y="29871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solidFill>
                <a:srgbClr val="002060"/>
              </a:solidFill>
              <a:latin typeface="+mj-lt"/>
            </a:rPr>
            <a:t>Limited data pool</a:t>
          </a:r>
        </a:p>
      </dsp:txBody>
      <dsp:txXfrm>
        <a:off x="5829975" y="2987140"/>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A6A88-F8A9-470F-93E6-51F05BF75415}" type="datetimeFigureOut">
              <a:rPr lang="en-US"/>
              <a:t>4/15/20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F382-39BA-4B34-BDBD-72BC4C35C8F0}" type="slidenum">
              <a:rPr lang="en-US"/>
              <a:t>‹#›</a:t>
            </a:fld>
            <a:endParaRPr lang="en-US"/>
          </a:p>
        </p:txBody>
      </p:sp>
    </p:spTree>
    <p:extLst>
      <p:ext uri="{BB962C8B-B14F-4D97-AF65-F5344CB8AC3E}">
        <p14:creationId xmlns:p14="http://schemas.microsoft.com/office/powerpoint/2010/main" val="345609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Might have to have assignment title in here</a:t>
            </a:r>
          </a:p>
        </p:txBody>
      </p:sp>
      <p:sp>
        <p:nvSpPr>
          <p:cNvPr id="4" name="Slide Number Placeholder 3"/>
          <p:cNvSpPr>
            <a:spLocks noGrp="1"/>
          </p:cNvSpPr>
          <p:nvPr>
            <p:ph type="sldNum" sz="quarter" idx="5"/>
          </p:nvPr>
        </p:nvSpPr>
        <p:spPr/>
        <p:txBody>
          <a:bodyPr/>
          <a:lstStyle/>
          <a:p>
            <a:fld id="{AF3AF382-39BA-4B34-BDBD-72BC4C35C8F0}" type="slidenum">
              <a:rPr lang="en-US"/>
              <a:t>1</a:t>
            </a:fld>
            <a:endParaRPr lang="en-US"/>
          </a:p>
        </p:txBody>
      </p:sp>
    </p:spTree>
    <p:extLst>
      <p:ext uri="{BB962C8B-B14F-4D97-AF65-F5344CB8AC3E}">
        <p14:creationId xmlns:p14="http://schemas.microsoft.com/office/powerpoint/2010/main" val="204499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Fairphone</a:t>
            </a:r>
            <a:r>
              <a:rPr lang="en-US"/>
              <a:t> is a Dutch mobile phone manufacturer which hopes to achieve fair trade in the global mobile phone supply chain. </a:t>
            </a:r>
            <a:br>
              <a:rPr lang="en-US">
                <a:cs typeface="+mn-lt"/>
              </a:rPr>
            </a:br>
            <a:r>
              <a:rPr lang="en-US"/>
              <a:t>Its mobile phone design concept is to make the entire mobile phone supply chain and the production costs behind it transparent.</a:t>
            </a:r>
            <a:br>
              <a:rPr lang="en-US">
                <a:cs typeface="+mn-lt"/>
              </a:rPr>
            </a:br>
            <a:r>
              <a:rPr lang="en-US"/>
              <a:t>Specifically, it does not use “conflict minerals” and ensures that workers who produce mobile phones are not enslaved and crushed.</a:t>
            </a:r>
            <a:br>
              <a:rPr lang="en-US">
                <a:cs typeface="+mn-lt"/>
              </a:rPr>
            </a:br>
            <a:r>
              <a:rPr lang="en-US" err="1"/>
              <a:t>FairPhone</a:t>
            </a:r>
            <a:r>
              <a:rPr lang="en-US"/>
              <a:t> is more inclined to provide sustainable mobile phones. If your phone is forced to be replaced due to obsolescence, it is not considered to be truly sustainable.</a:t>
            </a:r>
            <a:br>
              <a:rPr lang="en-US">
                <a:cs typeface="+mn-lt"/>
              </a:rPr>
            </a:br>
            <a:r>
              <a:rPr lang="en-US"/>
              <a:t>The modular design has been used since Fairphone2.  It makes the disassembly of the entire mobile phone completely effortless, and it is very friendly for the user's subsequent self-maintenance and long-term use.</a:t>
            </a:r>
            <a:endParaRPr lang="en-US">
              <a:cs typeface="+mn-lt"/>
            </a:endParaRPr>
          </a:p>
          <a:p>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11</a:t>
            </a:fld>
            <a:endParaRPr lang="en-US"/>
          </a:p>
        </p:txBody>
      </p:sp>
    </p:spTree>
    <p:extLst>
      <p:ext uri="{BB962C8B-B14F-4D97-AF65-F5344CB8AC3E}">
        <p14:creationId xmlns:p14="http://schemas.microsoft.com/office/powerpoint/2010/main" val="297872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Previous comparisons have placed </a:t>
            </a:r>
            <a:r>
              <a:rPr lang="en-US" dirty="0" err="1">
                <a:cs typeface="Calibri"/>
              </a:rPr>
              <a:t>fairphone</a:t>
            </a:r>
            <a:r>
              <a:rPr lang="en-US" dirty="0">
                <a:cs typeface="Calibri"/>
              </a:rPr>
              <a:t> as the most sustainable and ethical mobile on the market.</a:t>
            </a:r>
          </a:p>
        </p:txBody>
      </p:sp>
      <p:sp>
        <p:nvSpPr>
          <p:cNvPr id="4" name="Slide Number Placeholder 3"/>
          <p:cNvSpPr>
            <a:spLocks noGrp="1"/>
          </p:cNvSpPr>
          <p:nvPr>
            <p:ph type="sldNum" sz="quarter" idx="5"/>
          </p:nvPr>
        </p:nvSpPr>
        <p:spPr/>
        <p:txBody>
          <a:bodyPr/>
          <a:lstStyle/>
          <a:p>
            <a:fld id="{AF3AF382-39BA-4B34-BDBD-72BC4C35C8F0}" type="slidenum">
              <a:rPr lang="en-US"/>
              <a:t>12</a:t>
            </a:fld>
            <a:endParaRPr lang="en-US"/>
          </a:p>
        </p:txBody>
      </p:sp>
    </p:spTree>
    <p:extLst>
      <p:ext uri="{BB962C8B-B14F-4D97-AF65-F5344CB8AC3E}">
        <p14:creationId xmlns:p14="http://schemas.microsoft.com/office/powerpoint/2010/main" val="418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Conflict free Fairphone Tungsten mine in Rwanda</a:t>
            </a:r>
          </a:p>
        </p:txBody>
      </p:sp>
      <p:sp>
        <p:nvSpPr>
          <p:cNvPr id="4" name="Slide Number Placeholder 3"/>
          <p:cNvSpPr>
            <a:spLocks noGrp="1"/>
          </p:cNvSpPr>
          <p:nvPr>
            <p:ph type="sldNum" sz="quarter" idx="5"/>
          </p:nvPr>
        </p:nvSpPr>
        <p:spPr/>
        <p:txBody>
          <a:bodyPr/>
          <a:lstStyle/>
          <a:p>
            <a:fld id="{AF3AF382-39BA-4B34-BDBD-72BC4C35C8F0}" type="slidenum">
              <a:rPr lang="en-US"/>
              <a:t>13</a:t>
            </a:fld>
            <a:endParaRPr lang="en-US"/>
          </a:p>
        </p:txBody>
      </p:sp>
    </p:spTree>
    <p:extLst>
      <p:ext uri="{BB962C8B-B14F-4D97-AF65-F5344CB8AC3E}">
        <p14:creationId xmlns:p14="http://schemas.microsoft.com/office/powerpoint/2010/main" val="390879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ct val="20000"/>
              </a:spcBef>
              <a:spcAft>
                <a:spcPts val="600"/>
              </a:spcAft>
            </a:pPr>
            <a:r>
              <a:rPr lang="en-US" dirty="0"/>
              <a:t>We can clearly see from this hexagonal graph that </a:t>
            </a:r>
            <a:r>
              <a:rPr lang="en-US" dirty="0" err="1"/>
              <a:t>fairphone</a:t>
            </a:r>
            <a:r>
              <a:rPr lang="en-US" dirty="0"/>
              <a:t> 3 is superior to </a:t>
            </a:r>
            <a:r>
              <a:rPr lang="en-US" dirty="0" err="1"/>
              <a:t>IPhone</a:t>
            </a:r>
            <a:r>
              <a:rPr lang="en-US" dirty="0"/>
              <a:t> 11 in terms of battery, CPU, resolution and weight, so it is more practical. </a:t>
            </a:r>
            <a:r>
              <a:rPr lang="en-US" dirty="0" err="1"/>
              <a:t>Iphone</a:t>
            </a:r>
            <a:r>
              <a:rPr lang="en-US" dirty="0"/>
              <a:t> 11 surpasses </a:t>
            </a:r>
            <a:r>
              <a:rPr lang="en-US" dirty="0" err="1"/>
              <a:t>fairphone</a:t>
            </a:r>
            <a:r>
              <a:rPr lang="en-US" dirty="0"/>
              <a:t> 3 in design and camera a lot, but Considering the actual situation of university applications, these functions are not as important as others.</a:t>
            </a:r>
            <a:endParaRPr lang="en-US" dirty="0">
              <a:cs typeface="Calibri"/>
            </a:endParaRPr>
          </a:p>
          <a:p>
            <a:pPr>
              <a:lnSpc>
                <a:spcPct val="110000"/>
              </a:lnSpc>
              <a:spcBef>
                <a:spcPct val="20000"/>
              </a:spcBef>
              <a:spcAft>
                <a:spcPts val="600"/>
              </a:spcAft>
            </a:pPr>
            <a:endParaRPr lang="en-US" dirty="0"/>
          </a:p>
          <a:p>
            <a:pPr>
              <a:lnSpc>
                <a:spcPct val="110000"/>
              </a:lnSpc>
              <a:spcBef>
                <a:spcPct val="20000"/>
              </a:spcBef>
              <a:spcAft>
                <a:spcPts val="600"/>
              </a:spcAft>
            </a:pPr>
            <a:r>
              <a:rPr lang="en-US" dirty="0"/>
              <a:t>At the same time, the huge difference in price makes </a:t>
            </a:r>
            <a:r>
              <a:rPr lang="en-US" dirty="0" err="1"/>
              <a:t>fairphone</a:t>
            </a:r>
            <a:r>
              <a:rPr lang="en-US" dirty="0"/>
              <a:t> affordable by more people. At the same time, as a kind of the most environmentally friendly mobile phone, its modular design makes maintenance and recycling more convenient. The service life of a mobile phone It can be as long as 5 years, so it is more environmentally friendly than Apple's one-year change.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F3AF382-39BA-4B34-BDBD-72BC4C35C8F0}" type="slidenum">
              <a:rPr lang="en-US"/>
              <a:t>14</a:t>
            </a:fld>
            <a:endParaRPr lang="en-US"/>
          </a:p>
        </p:txBody>
      </p:sp>
    </p:spTree>
    <p:extLst>
      <p:ext uri="{BB962C8B-B14F-4D97-AF65-F5344CB8AC3E}">
        <p14:creationId xmlns:p14="http://schemas.microsoft.com/office/powerpoint/2010/main" val="1780176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435" indent="-305435">
              <a:lnSpc>
                <a:spcPct val="110000"/>
              </a:lnSpc>
              <a:spcBef>
                <a:spcPct val="20000"/>
              </a:spcBef>
              <a:spcAft>
                <a:spcPts val="600"/>
              </a:spcAft>
              <a:buFont typeface="Arial"/>
              <a:buChar char="•"/>
            </a:pPr>
            <a:r>
              <a:rPr lang="en-US"/>
              <a:t>48 participants</a:t>
            </a:r>
          </a:p>
          <a:p>
            <a:pPr marL="305435" indent="-305435">
              <a:lnSpc>
                <a:spcPct val="110000"/>
              </a:lnSpc>
              <a:spcBef>
                <a:spcPct val="20000"/>
              </a:spcBef>
              <a:spcAft>
                <a:spcPts val="600"/>
              </a:spcAft>
              <a:buFont typeface="Arial"/>
              <a:buChar char="•"/>
            </a:pPr>
            <a:r>
              <a:rPr lang="en-US"/>
              <a:t>Staff from across University  (responses from over 20 departments)</a:t>
            </a:r>
            <a:endParaRPr lang="en-US">
              <a:cs typeface="Calibri"/>
            </a:endParaRPr>
          </a:p>
          <a:p>
            <a:pPr marL="305435" indent="-305435">
              <a:lnSpc>
                <a:spcPct val="110000"/>
              </a:lnSpc>
              <a:spcBef>
                <a:spcPct val="20000"/>
              </a:spcBef>
              <a:spcAft>
                <a:spcPts val="600"/>
              </a:spcAft>
              <a:buFont typeface="Arial"/>
              <a:buChar char="•"/>
            </a:pPr>
            <a:r>
              <a:rPr lang="en-US"/>
              <a:t>Mix of multiple choice and open questions (12 in total)</a:t>
            </a:r>
            <a:endParaRPr lang="en-US">
              <a:cs typeface="Calibri"/>
            </a:endParaRPr>
          </a:p>
          <a:p>
            <a:pPr marL="629920" lvl="1" indent="-305435">
              <a:spcBef>
                <a:spcPct val="20000"/>
              </a:spcBef>
              <a:spcAft>
                <a:spcPts val="600"/>
              </a:spcAft>
              <a:buFont typeface="Arial"/>
              <a:buChar char="•"/>
            </a:pPr>
            <a:r>
              <a:rPr lang="en-US"/>
              <a:t>Ref</a:t>
            </a:r>
            <a:endParaRPr lang="en-US">
              <a:cs typeface="Calibri"/>
            </a:endParaRPr>
          </a:p>
          <a:p>
            <a:pPr marL="305435" indent="-305435">
              <a:lnSpc>
                <a:spcPct val="110000"/>
              </a:lnSpc>
              <a:spcBef>
                <a:spcPct val="20000"/>
              </a:spcBef>
              <a:spcAft>
                <a:spcPts val="600"/>
              </a:spcAft>
              <a:buFont typeface="Arial"/>
              <a:buChar char="•"/>
            </a:pPr>
            <a:r>
              <a:rPr lang="en-US"/>
              <a:t>Survey distributed via Information Services update email, to reach </a:t>
            </a:r>
            <a:endParaRPr lang="en-US">
              <a:cs typeface="Calibri"/>
            </a:endParaRPr>
          </a:p>
          <a:p>
            <a:pPr marL="305435" indent="-305435">
              <a:lnSpc>
                <a:spcPct val="110000"/>
              </a:lnSpc>
              <a:spcBef>
                <a:spcPct val="20000"/>
              </a:spcBef>
              <a:spcAft>
                <a:spcPts val="600"/>
              </a:spcAft>
              <a:buFont typeface="Arial"/>
              <a:buChar char="•"/>
            </a:pPr>
            <a:r>
              <a:rPr lang="en-US" i="1"/>
              <a:t>Due to limited </a:t>
            </a:r>
            <a:r>
              <a:rPr lang="en-US" i="1" err="1"/>
              <a:t>tme</a:t>
            </a:r>
            <a:r>
              <a:rPr lang="en-US" i="1"/>
              <a:t> we have focused on four questions which offered the most interesting data and which informed our recommendations.</a:t>
            </a:r>
            <a:endParaRPr lang="en-US">
              <a:cs typeface="Calibri"/>
            </a:endParaRPr>
          </a:p>
          <a:p>
            <a:pPr marL="305435" indent="-305435">
              <a:lnSpc>
                <a:spcPct val="110000"/>
              </a:lnSpc>
              <a:spcBef>
                <a:spcPct val="20000"/>
              </a:spcBef>
              <a:spcAft>
                <a:spcPts val="600"/>
              </a:spcAft>
              <a:buFont typeface="Arial"/>
              <a:buChar char="•"/>
            </a:pPr>
            <a:r>
              <a:rPr lang="en-US">
                <a:cs typeface="Calibri"/>
              </a:rPr>
              <a:t>Direct communications with </a:t>
            </a:r>
            <a:r>
              <a:rPr lang="en-US" err="1">
                <a:cs typeface="Calibri"/>
              </a:rPr>
              <a:t>fairphone</a:t>
            </a:r>
            <a:r>
              <a:rPr lang="en-US">
                <a:cs typeface="Calibri"/>
              </a:rPr>
              <a:t> into feasibility of university adopting it as a smart phone and previous projects</a:t>
            </a:r>
          </a:p>
        </p:txBody>
      </p:sp>
      <p:sp>
        <p:nvSpPr>
          <p:cNvPr id="4" name="Slide Number Placeholder 3"/>
          <p:cNvSpPr>
            <a:spLocks noGrp="1"/>
          </p:cNvSpPr>
          <p:nvPr>
            <p:ph type="sldNum" sz="quarter" idx="5"/>
          </p:nvPr>
        </p:nvSpPr>
        <p:spPr/>
        <p:txBody>
          <a:bodyPr/>
          <a:lstStyle/>
          <a:p>
            <a:fld id="{AF3AF382-39BA-4B34-BDBD-72BC4C35C8F0}" type="slidenum">
              <a:rPr lang="en-US"/>
              <a:t>16</a:t>
            </a:fld>
            <a:endParaRPr lang="en-US"/>
          </a:p>
        </p:txBody>
      </p:sp>
    </p:spTree>
    <p:extLst>
      <p:ext uri="{BB962C8B-B14F-4D97-AF65-F5344CB8AC3E}">
        <p14:creationId xmlns:p14="http://schemas.microsoft.com/office/powerpoint/2010/main" val="3275758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 under 70% of those who responded had between 3-5 mob phones over the last 10 years. This high turnover is reflected in previous research as well, which has put this down to consumer fashion trends and programmed obsolescence (</a:t>
            </a:r>
            <a:r>
              <a:rPr lang="en-US" err="1">
                <a:cs typeface="Calibri"/>
              </a:rPr>
              <a:t>Paiano</a:t>
            </a:r>
            <a:r>
              <a:rPr lang="en-US">
                <a:cs typeface="Calibri"/>
              </a:rPr>
              <a:t> et al., 2013)</a:t>
            </a:r>
          </a:p>
        </p:txBody>
      </p:sp>
      <p:sp>
        <p:nvSpPr>
          <p:cNvPr id="4" name="Slide Number Placeholder 3"/>
          <p:cNvSpPr>
            <a:spLocks noGrp="1"/>
          </p:cNvSpPr>
          <p:nvPr>
            <p:ph type="sldNum" sz="quarter" idx="5"/>
          </p:nvPr>
        </p:nvSpPr>
        <p:spPr/>
        <p:txBody>
          <a:bodyPr/>
          <a:lstStyle/>
          <a:p>
            <a:fld id="{AF3AF382-39BA-4B34-BDBD-72BC4C35C8F0}" type="slidenum">
              <a:rPr lang="en-US"/>
              <a:t>17</a:t>
            </a:fld>
            <a:endParaRPr lang="en-US"/>
          </a:p>
        </p:txBody>
      </p:sp>
    </p:spTree>
    <p:extLst>
      <p:ext uri="{BB962C8B-B14F-4D97-AF65-F5344CB8AC3E}">
        <p14:creationId xmlns:p14="http://schemas.microsoft.com/office/powerpoint/2010/main" val="3206612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asked if you have both a work and personal mobile why is this the case? Top 3 reasons listed</a:t>
            </a:r>
            <a:endParaRPr lang="en-US"/>
          </a:p>
          <a:p>
            <a:endParaRPr lang="en-US"/>
          </a:p>
          <a:p>
            <a:r>
              <a:rPr lang="en-US"/>
              <a:t>83% of those issued with a work phone suggested separating work and home was a reason for owning two phones</a:t>
            </a:r>
            <a:endParaRPr lang="en-US">
              <a:cs typeface="Calibri"/>
            </a:endParaRPr>
          </a:p>
          <a:p>
            <a:endParaRPr lang="en-US">
              <a:cs typeface="Calibri"/>
            </a:endParaRPr>
          </a:p>
          <a:p>
            <a:r>
              <a:rPr lang="en-US">
                <a:cs typeface="Calibri"/>
              </a:rPr>
              <a:t>Similarly the privacy of having your own number unrelated to work was a barrier</a:t>
            </a:r>
          </a:p>
          <a:p>
            <a:endParaRPr lang="en-US">
              <a:cs typeface="Calibri"/>
            </a:endParaRPr>
          </a:p>
          <a:p>
            <a:r>
              <a:rPr lang="en-US">
                <a:cs typeface="Calibri"/>
              </a:rPr>
              <a:t>People tend to want high end phones and work phones don't necessarily offer that option, quality of phone cameras for instance was one of the main factors when choosing a new phone. </a:t>
            </a:r>
          </a:p>
        </p:txBody>
      </p:sp>
      <p:sp>
        <p:nvSpPr>
          <p:cNvPr id="4" name="Slide Number Placeholder 3"/>
          <p:cNvSpPr>
            <a:spLocks noGrp="1"/>
          </p:cNvSpPr>
          <p:nvPr>
            <p:ph type="sldNum" sz="quarter" idx="5"/>
          </p:nvPr>
        </p:nvSpPr>
        <p:spPr/>
        <p:txBody>
          <a:bodyPr/>
          <a:lstStyle/>
          <a:p>
            <a:fld id="{AF3AF382-39BA-4B34-BDBD-72BC4C35C8F0}" type="slidenum">
              <a:rPr lang="en-US"/>
              <a:t>18</a:t>
            </a:fld>
            <a:endParaRPr lang="en-US"/>
          </a:p>
        </p:txBody>
      </p:sp>
    </p:spTree>
    <p:extLst>
      <p:ext uri="{BB962C8B-B14F-4D97-AF65-F5344CB8AC3E}">
        <p14:creationId xmlns:p14="http://schemas.microsoft.com/office/powerpoint/2010/main" val="172948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Despite the barriers for staff owning just one handset for both work and personal affairs, over 90% of respondents said they would be happy to receive a Fairphone as their work handset</a:t>
            </a:r>
          </a:p>
          <a:p>
            <a:pPr marL="285750" indent="-285750">
              <a:buFont typeface="Arial"/>
              <a:buChar char="•"/>
            </a:pPr>
            <a:r>
              <a:rPr lang="en-US">
                <a:cs typeface="Calibri"/>
              </a:rPr>
              <a:t>We believe that the dual sim aspect is a key reason for this, and gives a strong indication of its potential to become the university's work phone </a:t>
            </a: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19</a:t>
            </a:fld>
            <a:endParaRPr lang="en-US"/>
          </a:p>
        </p:txBody>
      </p:sp>
    </p:spTree>
    <p:extLst>
      <p:ext uri="{BB962C8B-B14F-4D97-AF65-F5344CB8AC3E}">
        <p14:creationId xmlns:p14="http://schemas.microsoft.com/office/powerpoint/2010/main" val="2142607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Therefore it was pertinent for us to explore how to encourage more enthusiastic uptake of the Fairphone</a:t>
            </a:r>
          </a:p>
          <a:p>
            <a:pPr marL="285750" indent="-285750">
              <a:buFont typeface="Arial"/>
              <a:buChar char="•"/>
            </a:pPr>
            <a:r>
              <a:rPr lang="en-US">
                <a:cs typeface="Calibri"/>
              </a:rPr>
              <a:t>What we as a group wanted to know was if the </a:t>
            </a:r>
            <a:r>
              <a:rPr lang="en-US" err="1">
                <a:cs typeface="Calibri"/>
              </a:rPr>
              <a:t>univeristy</a:t>
            </a:r>
            <a:r>
              <a:rPr lang="en-US">
                <a:cs typeface="Calibri"/>
              </a:rPr>
              <a:t> is serious about a work phone scheme involving the Fairphone, what could be done to help with the implementation of such a project, and what could ease the difficulty of this transition </a:t>
            </a:r>
          </a:p>
          <a:p>
            <a:pPr marL="285750" indent="-285750">
              <a:buFont typeface="Arial"/>
              <a:buChar char="•"/>
            </a:pPr>
            <a:r>
              <a:rPr lang="en-US">
                <a:cs typeface="Calibri"/>
              </a:rPr>
              <a:t>The results from the survey provided two very popular suggestions of how to encourage uptake </a:t>
            </a:r>
          </a:p>
          <a:p>
            <a:pPr marL="285750" indent="-285750">
              <a:buFont typeface="Arial"/>
              <a:buChar char="•"/>
            </a:pPr>
            <a:r>
              <a:rPr lang="en-US">
                <a:cs typeface="Calibri"/>
              </a:rPr>
              <a:t>A quarter of responses suggested either giving no option over the choice of handset, as seen from this quote by Respondent 19, or making the Fairphone 3 the standard, and force an opt-out scheme with valid reasoning provided</a:t>
            </a:r>
          </a:p>
          <a:p>
            <a:pPr marL="285750" indent="-285750">
              <a:buFont typeface="Arial"/>
              <a:buChar char="•"/>
            </a:pPr>
            <a:r>
              <a:rPr lang="en-US">
                <a:cs typeface="Calibri"/>
              </a:rPr>
              <a:t>This implies that the respondents may acknowledge staff care about the issues Fairphone highlight, however it can be tempting to go for more popular models with higher specs if given the choice</a:t>
            </a:r>
          </a:p>
          <a:p>
            <a:pPr marL="285750" indent="-285750">
              <a:buFont typeface="Arial"/>
              <a:buChar char="•"/>
            </a:pPr>
            <a:r>
              <a:rPr lang="en-US">
                <a:cs typeface="Calibri"/>
              </a:rPr>
              <a:t>Some of these responses said if the university was serious about its environmental commitments, the Fairphone should be listed as the only option</a:t>
            </a:r>
          </a:p>
          <a:p>
            <a:pPr marL="285750" indent="-285750">
              <a:buFont typeface="Arial"/>
              <a:buChar char="•"/>
            </a:pPr>
            <a:r>
              <a:rPr lang="en-US">
                <a:cs typeface="Calibri"/>
              </a:rPr>
              <a:t>A large proportion of responses also mentioned the need for greater awareness and education </a:t>
            </a:r>
          </a:p>
          <a:p>
            <a:pPr marL="285750" indent="-285750">
              <a:buFont typeface="Arial"/>
              <a:buChar char="•"/>
            </a:pPr>
            <a:r>
              <a:rPr lang="en-US">
                <a:cs typeface="Calibri"/>
              </a:rPr>
              <a:t>Many individuals may care greatly about issues Fairphone are attempting to address, but have no idea they exist or what their work entails</a:t>
            </a:r>
          </a:p>
          <a:p>
            <a:pPr marL="285750" indent="-285750">
              <a:buFont typeface="Arial"/>
              <a:buChar char="•"/>
            </a:pPr>
            <a:r>
              <a:rPr lang="en-US">
                <a:cs typeface="Calibri"/>
              </a:rPr>
              <a:t>Active promotion and awareness campaigns carried out by the university could solve this, and encourage more enthusiastic participation in a Fairphone handset scheme</a:t>
            </a:r>
          </a:p>
          <a:p>
            <a:pPr marL="285750" indent="-285750">
              <a:buFont typeface="Arial"/>
              <a:buChar char="•"/>
            </a:pPr>
            <a:endParaRPr lang="en-US"/>
          </a:p>
          <a:p>
            <a:pPr marL="285750" indent="-285750">
              <a:buFont typeface="Courier New"/>
              <a:buChar char="o"/>
            </a:pP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20</a:t>
            </a:fld>
            <a:endParaRPr lang="en-US"/>
          </a:p>
        </p:txBody>
      </p:sp>
    </p:spTree>
    <p:extLst>
      <p:ext uri="{BB962C8B-B14F-4D97-AF65-F5344CB8AC3E}">
        <p14:creationId xmlns:p14="http://schemas.microsoft.com/office/powerpoint/2010/main" val="2600112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One other respondent had a very interesting alternative suggestion for how to encourage Fairphone usage, which involved getting students to work on more </a:t>
            </a:r>
            <a:r>
              <a:rPr lang="en-US" err="1">
                <a:cs typeface="Calibri"/>
              </a:rPr>
              <a:t>fairphone</a:t>
            </a:r>
            <a:r>
              <a:rPr lang="en-US">
                <a:cs typeface="Calibri"/>
              </a:rPr>
              <a:t> projects</a:t>
            </a:r>
          </a:p>
          <a:p>
            <a:pPr marL="171450" indent="-171450">
              <a:buFont typeface="Arial"/>
              <a:buChar char="•"/>
            </a:pPr>
            <a:r>
              <a:rPr lang="en-US">
                <a:cs typeface="Calibri"/>
              </a:rPr>
              <a:t>The involvement of students, especially those within Geosciences, could help foster a more holistic approach to facilitate a greater university-wide usage of Fairphone, especially amongst other students</a:t>
            </a:r>
          </a:p>
          <a:p>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21</a:t>
            </a:fld>
            <a:endParaRPr lang="en-US"/>
          </a:p>
        </p:txBody>
      </p:sp>
    </p:spTree>
    <p:extLst>
      <p:ext uri="{BB962C8B-B14F-4D97-AF65-F5344CB8AC3E}">
        <p14:creationId xmlns:p14="http://schemas.microsoft.com/office/powerpoint/2010/main" val="1444117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Outline SRS specs and what we have researched &amp; done in the presentation</a:t>
            </a:r>
          </a:p>
        </p:txBody>
      </p:sp>
      <p:sp>
        <p:nvSpPr>
          <p:cNvPr id="4" name="Slide Number Placeholder 3"/>
          <p:cNvSpPr>
            <a:spLocks noGrp="1"/>
          </p:cNvSpPr>
          <p:nvPr>
            <p:ph type="sldNum" sz="quarter" idx="5"/>
          </p:nvPr>
        </p:nvSpPr>
        <p:spPr/>
        <p:txBody>
          <a:bodyPr/>
          <a:lstStyle/>
          <a:p>
            <a:fld id="{AF3AF382-39BA-4B34-BDBD-72BC4C35C8F0}" type="slidenum">
              <a:rPr lang="en-US"/>
              <a:t>2</a:t>
            </a:fld>
            <a:endParaRPr lang="en-US"/>
          </a:p>
        </p:txBody>
      </p:sp>
    </p:spTree>
    <p:extLst>
      <p:ext uri="{BB962C8B-B14F-4D97-AF65-F5344CB8AC3E}">
        <p14:creationId xmlns:p14="http://schemas.microsoft.com/office/powerpoint/2010/main" val="3004730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accent2">
                    <a:lumMod val="75000"/>
                  </a:schemeClr>
                </a:solidFill>
              </a:rPr>
              <a:t>Question price here? because Fairphone is relatively cheap? (no belongs in another slide) </a:t>
            </a:r>
          </a:p>
          <a:p>
            <a:endParaRPr lang="en-US">
              <a:cs typeface="Calibri"/>
            </a:endParaRPr>
          </a:p>
          <a:p>
            <a:r>
              <a:rPr lang="en-US">
                <a:cs typeface="Calibri"/>
              </a:rPr>
              <a:t>Our survey had two limitations, </a:t>
            </a:r>
          </a:p>
          <a:p>
            <a:r>
              <a:rPr lang="en-US">
                <a:cs typeface="Calibri"/>
              </a:rPr>
              <a:t>From the total survey, only 12 people had been issued a ‘work phone’. however, the rest of the questions were based ownership of</a:t>
            </a:r>
          </a:p>
          <a:p>
            <a:r>
              <a:rPr lang="en-US">
                <a:cs typeface="Calibri"/>
              </a:rPr>
              <a:t>a mobile phone, so the37 responses were relevant elsewhere.</a:t>
            </a:r>
          </a:p>
          <a:p>
            <a:endParaRPr lang="en-US">
              <a:cs typeface="Calibri"/>
            </a:endParaRPr>
          </a:p>
          <a:p>
            <a:r>
              <a:rPr lang="en-US">
                <a:cs typeface="Calibri"/>
              </a:rPr>
              <a:t>2) Also, due to </a:t>
            </a:r>
            <a:r>
              <a:rPr lang="en-US" i="1">
                <a:cs typeface="Calibri"/>
              </a:rPr>
              <a:t>various</a:t>
            </a:r>
            <a:r>
              <a:rPr lang="en-US">
                <a:cs typeface="Calibri"/>
              </a:rPr>
              <a:t> circumstances out of out control, our pool  of </a:t>
            </a:r>
            <a:r>
              <a:rPr lang="en-US" err="1">
                <a:cs typeface="Calibri"/>
              </a:rPr>
              <a:t>respondants</a:t>
            </a:r>
            <a:r>
              <a:rPr lang="en-US">
                <a:cs typeface="Calibri"/>
              </a:rPr>
              <a:t> overall was small, with 49 responses.</a:t>
            </a:r>
          </a:p>
        </p:txBody>
      </p:sp>
      <p:sp>
        <p:nvSpPr>
          <p:cNvPr id="4" name="Slide Number Placeholder 3"/>
          <p:cNvSpPr>
            <a:spLocks noGrp="1"/>
          </p:cNvSpPr>
          <p:nvPr>
            <p:ph type="sldNum" sz="quarter" idx="5"/>
          </p:nvPr>
        </p:nvSpPr>
        <p:spPr/>
        <p:txBody>
          <a:bodyPr/>
          <a:lstStyle/>
          <a:p>
            <a:fld id="{AF3AF382-39BA-4B34-BDBD-72BC4C35C8F0}" type="slidenum">
              <a:rPr lang="en-US"/>
              <a:t>22</a:t>
            </a:fld>
            <a:endParaRPr lang="en-US"/>
          </a:p>
        </p:txBody>
      </p:sp>
    </p:spTree>
    <p:extLst>
      <p:ext uri="{BB962C8B-B14F-4D97-AF65-F5344CB8AC3E}">
        <p14:creationId xmlns:p14="http://schemas.microsoft.com/office/powerpoint/2010/main" val="377377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Wider perspective fits into the wider circular economy goals. Fairphone's closing the loop scheme of returning waste to </a:t>
            </a:r>
            <a:r>
              <a:rPr lang="en-US" err="1">
                <a:cs typeface="Calibri"/>
              </a:rPr>
              <a:t>belgium</a:t>
            </a:r>
            <a:r>
              <a:rPr lang="en-US">
                <a:cs typeface="Calibri"/>
              </a:rPr>
              <a:t> to be recycled.</a:t>
            </a:r>
            <a:endParaRPr lang="en-US"/>
          </a:p>
          <a:p>
            <a:endParaRPr lang="en-US"/>
          </a:p>
          <a:p>
            <a:r>
              <a:rPr lang="en-US" err="1"/>
              <a:t>Gov.scot</a:t>
            </a:r>
            <a:r>
              <a:rPr lang="en-US"/>
              <a:t>. (2019) </a:t>
            </a:r>
            <a:r>
              <a:rPr lang="en-US" i="1"/>
              <a:t>Circular Economy Bill - </a:t>
            </a:r>
            <a:r>
              <a:rPr lang="en-US" i="1" err="1"/>
              <a:t>Gov.Scot</a:t>
            </a:r>
            <a:r>
              <a:rPr lang="en-US"/>
              <a:t>. [online] Available at: &lt;https://</a:t>
            </a:r>
            <a:r>
              <a:rPr lang="en-US" err="1"/>
              <a:t>www.gov.scot</a:t>
            </a:r>
            <a:r>
              <a:rPr lang="en-US"/>
              <a:t>/news/circular-economy-bill/&gt; [Accessed 13 April 2020].</a:t>
            </a:r>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23</a:t>
            </a:fld>
            <a:endParaRPr lang="en-US"/>
          </a:p>
        </p:txBody>
      </p:sp>
    </p:spTree>
    <p:extLst>
      <p:ext uri="{BB962C8B-B14F-4D97-AF65-F5344CB8AC3E}">
        <p14:creationId xmlns:p14="http://schemas.microsoft.com/office/powerpoint/2010/main" val="359890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ct val="20000"/>
              </a:spcBef>
              <a:spcAft>
                <a:spcPts val="600"/>
              </a:spcAft>
              <a:buFont typeface="'Wingdings 2',Sans-Serif"/>
              <a:buChar char=""/>
            </a:pPr>
            <a:r>
              <a:rPr lang="en-US" b="1"/>
              <a:t>Existing schemes &amp; feasibility checked with Fairphone</a:t>
            </a:r>
            <a:endParaRPr lang="en-US"/>
          </a:p>
          <a:p>
            <a:pPr marL="437515" lvl="1" indent="-285750">
              <a:lnSpc>
                <a:spcPct val="90000"/>
              </a:lnSpc>
              <a:spcBef>
                <a:spcPct val="20000"/>
              </a:spcBef>
              <a:spcAft>
                <a:spcPts val="600"/>
              </a:spcAft>
              <a:buFont typeface="'Wingdings 2',Sans-Serif"/>
              <a:buChar char=""/>
            </a:pPr>
            <a:r>
              <a:rPr lang="en-US" b="1" err="1">
                <a:cs typeface="Calibri" panose="020F0502020204030204"/>
              </a:rPr>
              <a:t>UoE</a:t>
            </a:r>
            <a:r>
              <a:rPr lang="en-US" b="1">
                <a:cs typeface="Calibri" panose="020F0502020204030204"/>
              </a:rPr>
              <a:t> previously enquired into Fairphone 2 but was just as the product came to the end of its product life</a:t>
            </a:r>
          </a:p>
          <a:p>
            <a:pPr marL="437515" lvl="1" indent="-285750">
              <a:lnSpc>
                <a:spcPct val="90000"/>
              </a:lnSpc>
              <a:spcBef>
                <a:spcPct val="20000"/>
              </a:spcBef>
              <a:spcAft>
                <a:spcPts val="600"/>
              </a:spcAft>
              <a:buFont typeface="'Wingdings 2',Sans-Serif"/>
              <a:buChar char=""/>
            </a:pPr>
            <a:r>
              <a:rPr lang="en-US" b="1">
                <a:cs typeface="Calibri" panose="020F0502020204030204"/>
              </a:rPr>
              <a:t>Parisian software company has equipped a 60 strong team and other businesses showing interest</a:t>
            </a:r>
            <a:endParaRPr lang="en-US" b="1"/>
          </a:p>
          <a:p>
            <a:pPr marL="437515" lvl="1" indent="-285750">
              <a:lnSpc>
                <a:spcPct val="90000"/>
              </a:lnSpc>
              <a:spcBef>
                <a:spcPct val="20000"/>
              </a:spcBef>
              <a:spcAft>
                <a:spcPts val="600"/>
              </a:spcAft>
              <a:buFont typeface="'Wingdings 2',Sans-Serif"/>
              <a:buChar char=""/>
            </a:pPr>
            <a:r>
              <a:rPr lang="en-US" b="1">
                <a:cs typeface="Calibri"/>
              </a:rPr>
              <a:t>1,000 units feasible, spare parts encouraged</a:t>
            </a:r>
            <a:endParaRPr lang="en-US" b="1"/>
          </a:p>
          <a:p>
            <a:pPr marL="285750" indent="-285750">
              <a:lnSpc>
                <a:spcPct val="90000"/>
              </a:lnSpc>
              <a:spcBef>
                <a:spcPct val="20000"/>
              </a:spcBef>
              <a:spcAft>
                <a:spcPts val="600"/>
              </a:spcAft>
              <a:buFont typeface="'Wingdings 2',Sans-Serif"/>
              <a:buChar char=""/>
            </a:pPr>
            <a:r>
              <a:rPr lang="en-US" b="1"/>
              <a:t>Recommendations formulated using Scot gov ISM model which promotes long lasting behavioral change</a:t>
            </a:r>
            <a:endParaRPr lang="en-US"/>
          </a:p>
          <a:p>
            <a:pPr marL="285750" indent="-285750">
              <a:lnSpc>
                <a:spcPct val="90000"/>
              </a:lnSpc>
              <a:spcBef>
                <a:spcPct val="20000"/>
              </a:spcBef>
              <a:spcAft>
                <a:spcPts val="600"/>
              </a:spcAft>
              <a:buFont typeface="'Wingdings 2',Sans-Serif"/>
              <a:buChar char=""/>
            </a:pPr>
            <a:r>
              <a:rPr lang="en-US" b="1"/>
              <a:t>An initial trial within one of the University departments of:</a:t>
            </a:r>
            <a:endParaRPr lang="en-US">
              <a:cs typeface="Calibri"/>
            </a:endParaRPr>
          </a:p>
          <a:p>
            <a:pPr marL="285750" indent="-285750">
              <a:lnSpc>
                <a:spcPct val="90000"/>
              </a:lnSpc>
              <a:spcBef>
                <a:spcPct val="20000"/>
              </a:spcBef>
              <a:spcAft>
                <a:spcPts val="600"/>
              </a:spcAft>
              <a:buFont typeface="'Wingdings 2',Sans-Serif"/>
              <a:buChar char=""/>
            </a:pPr>
            <a:endParaRPr lang="en-US"/>
          </a:p>
          <a:p>
            <a:pPr marL="742950" lvl="1" indent="-285750">
              <a:lnSpc>
                <a:spcPct val="90000"/>
              </a:lnSpc>
              <a:spcBef>
                <a:spcPct val="20000"/>
              </a:spcBef>
              <a:spcAft>
                <a:spcPts val="600"/>
              </a:spcAft>
              <a:buFont typeface="'Wingdings 2',Sans-Serif"/>
              <a:buChar char="•"/>
            </a:pPr>
            <a:r>
              <a:rPr lang="en-US" b="1"/>
              <a:t>M - An opt out scheme for Fairphone 3</a:t>
            </a:r>
            <a:endParaRPr lang="en-US"/>
          </a:p>
          <a:p>
            <a:pPr marL="742950" lvl="1" indent="-285750">
              <a:lnSpc>
                <a:spcPct val="90000"/>
              </a:lnSpc>
              <a:spcBef>
                <a:spcPct val="20000"/>
              </a:spcBef>
              <a:spcAft>
                <a:spcPts val="600"/>
              </a:spcAft>
              <a:buFont typeface="'Wingdings 2',Sans-Serif"/>
              <a:buChar char="•"/>
            </a:pPr>
            <a:endParaRPr lang="en-US"/>
          </a:p>
          <a:p>
            <a:pPr marL="742950" lvl="1" indent="-285750">
              <a:lnSpc>
                <a:spcPct val="90000"/>
              </a:lnSpc>
              <a:spcBef>
                <a:spcPct val="20000"/>
              </a:spcBef>
              <a:spcAft>
                <a:spcPts val="600"/>
              </a:spcAft>
              <a:buFont typeface="'Wingdings 2',Sans-Serif"/>
              <a:buChar char="•"/>
            </a:pPr>
            <a:r>
              <a:rPr lang="en-US" b="1"/>
              <a:t>M - Department IT support holds spare parts to repair damaged phones</a:t>
            </a:r>
            <a:endParaRPr lang="en-US"/>
          </a:p>
          <a:p>
            <a:pPr marL="742950" lvl="1" indent="-285750">
              <a:lnSpc>
                <a:spcPct val="90000"/>
              </a:lnSpc>
              <a:spcBef>
                <a:spcPct val="20000"/>
              </a:spcBef>
              <a:spcAft>
                <a:spcPts val="600"/>
              </a:spcAft>
              <a:buFont typeface="'Wingdings 2',Sans-Serif"/>
              <a:buChar char="•"/>
            </a:pPr>
            <a:endParaRPr lang="en-US"/>
          </a:p>
          <a:p>
            <a:pPr marL="742950" lvl="1" indent="-285750">
              <a:lnSpc>
                <a:spcPct val="90000"/>
              </a:lnSpc>
              <a:spcBef>
                <a:spcPct val="20000"/>
              </a:spcBef>
              <a:spcAft>
                <a:spcPts val="600"/>
              </a:spcAft>
              <a:buFont typeface="'Wingdings 2',Sans-Serif"/>
              <a:buChar char="•"/>
            </a:pPr>
            <a:r>
              <a:rPr lang="en-US" b="1"/>
              <a:t>M - Phone assigned to job role </a:t>
            </a:r>
            <a:r>
              <a:rPr lang="en-US" b="1" i="1"/>
              <a:t>to reduce number of work phones in circulation – perhaps an option to buy the Fairphone 3 at the end of tenure</a:t>
            </a:r>
            <a:endParaRPr lang="en-US"/>
          </a:p>
          <a:p>
            <a:pPr marL="742950" lvl="1" indent="-285750">
              <a:lnSpc>
                <a:spcPct val="90000"/>
              </a:lnSpc>
              <a:spcBef>
                <a:spcPct val="20000"/>
              </a:spcBef>
              <a:spcAft>
                <a:spcPts val="600"/>
              </a:spcAft>
              <a:buFont typeface="'Wingdings 2',Sans-Serif"/>
              <a:buChar char="•"/>
            </a:pPr>
            <a:endParaRPr lang="en-US"/>
          </a:p>
          <a:p>
            <a:pPr marL="742950" lvl="1" indent="-285750">
              <a:lnSpc>
                <a:spcPct val="90000"/>
              </a:lnSpc>
              <a:spcBef>
                <a:spcPct val="20000"/>
              </a:spcBef>
              <a:spcAft>
                <a:spcPts val="600"/>
              </a:spcAft>
              <a:buFont typeface="'Wingdings 2',Sans-Serif"/>
              <a:buChar char="•"/>
            </a:pPr>
            <a:r>
              <a:rPr lang="en-US" b="1"/>
              <a:t>S &amp; I - Simultaneous awareness campaign </a:t>
            </a:r>
            <a:r>
              <a:rPr lang="en-US" b="1" i="1"/>
              <a:t>that explains how the Fairphone 3 matches the University's/individual' s values, the duel sim feature that allows you to switch off work SIM and about the wider sustainability issues in the mobile industry.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24</a:t>
            </a:fld>
            <a:endParaRPr lang="en-US"/>
          </a:p>
        </p:txBody>
      </p:sp>
    </p:spTree>
    <p:extLst>
      <p:ext uri="{BB962C8B-B14F-4D97-AF65-F5344CB8AC3E}">
        <p14:creationId xmlns:p14="http://schemas.microsoft.com/office/powerpoint/2010/main" val="347142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From our research project, despite the sacrifices in some aspects of performance, it is evident staff are willing to embrace the Fairphone as their work handset, with the benefit of a dual sim system clearly being advantageous </a:t>
            </a:r>
          </a:p>
          <a:p>
            <a:pPr marL="285750" indent="-285750">
              <a:buFont typeface="Arial"/>
              <a:buChar char="•"/>
            </a:pPr>
            <a:r>
              <a:rPr lang="en-US">
                <a:cs typeface="Calibri"/>
              </a:rPr>
              <a:t>Implementing a scheme with staff would clearly be beneficial for the university, ethically and environmentally, however the number of participants could be bigger</a:t>
            </a:r>
          </a:p>
          <a:p>
            <a:pPr marL="285750" indent="-285750">
              <a:buFont typeface="Arial"/>
              <a:buChar char="•"/>
            </a:pPr>
            <a:r>
              <a:rPr lang="en-US">
                <a:cs typeface="Calibri"/>
              </a:rPr>
              <a:t>Many students themselves are likely to be keen to make more ethical consumer choices and protect the environment</a:t>
            </a:r>
          </a:p>
          <a:p>
            <a:pPr marL="285750" indent="-285750">
              <a:buFont typeface="Arial"/>
              <a:buChar char="•"/>
            </a:pPr>
            <a:r>
              <a:rPr lang="en-US">
                <a:cs typeface="Calibri"/>
              </a:rPr>
              <a:t>A similar study into the opinions of students and the potential effectiveness of a strategy to encourage student uptake of the Fairphone would be the next recommended stage of research</a:t>
            </a:r>
          </a:p>
          <a:p>
            <a:pPr marL="285750" indent="-285750">
              <a:buFont typeface="Arial"/>
              <a:buChar char="•"/>
            </a:pPr>
            <a:r>
              <a:rPr lang="en-US">
                <a:cs typeface="Calibri"/>
              </a:rPr>
              <a:t>A potential scheme could take the form of a small financial subsidy to new students when looking for a new handset themselves</a:t>
            </a:r>
          </a:p>
        </p:txBody>
      </p:sp>
      <p:sp>
        <p:nvSpPr>
          <p:cNvPr id="4" name="Slide Number Placeholder 3"/>
          <p:cNvSpPr>
            <a:spLocks noGrp="1"/>
          </p:cNvSpPr>
          <p:nvPr>
            <p:ph type="sldNum" sz="quarter" idx="5"/>
          </p:nvPr>
        </p:nvSpPr>
        <p:spPr/>
        <p:txBody>
          <a:bodyPr/>
          <a:lstStyle/>
          <a:p>
            <a:fld id="{AF3AF382-39BA-4B34-BDBD-72BC4C35C8F0}" type="slidenum">
              <a:rPr lang="en-US"/>
              <a:t>25</a:t>
            </a:fld>
            <a:endParaRPr lang="en-US"/>
          </a:p>
        </p:txBody>
      </p:sp>
    </p:spTree>
    <p:extLst>
      <p:ext uri="{BB962C8B-B14F-4D97-AF65-F5344CB8AC3E}">
        <p14:creationId xmlns:p14="http://schemas.microsoft.com/office/powerpoint/2010/main" val="1689922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This is for a very important reason, because as  Reuter et al. has shown in this quotation, Fairphone is not alone in </a:t>
            </a:r>
            <a:r>
              <a:rPr lang="en-US" err="1">
                <a:cs typeface="Calibri"/>
              </a:rPr>
              <a:t>maneovuring</a:t>
            </a:r>
            <a:r>
              <a:rPr lang="en-US">
                <a:cs typeface="Calibri"/>
              </a:rPr>
              <a:t> mass change in the mobile phone industry. It will depend on how all actors behave, and us the consumers, are in a powerful position to help initiate this change. </a:t>
            </a:r>
          </a:p>
        </p:txBody>
      </p:sp>
      <p:sp>
        <p:nvSpPr>
          <p:cNvPr id="4" name="Slide Number Placeholder 3"/>
          <p:cNvSpPr>
            <a:spLocks noGrp="1"/>
          </p:cNvSpPr>
          <p:nvPr>
            <p:ph type="sldNum" sz="quarter" idx="5"/>
          </p:nvPr>
        </p:nvSpPr>
        <p:spPr/>
        <p:txBody>
          <a:bodyPr/>
          <a:lstStyle/>
          <a:p>
            <a:fld id="{AF3AF382-39BA-4B34-BDBD-72BC4C35C8F0}" type="slidenum">
              <a:rPr lang="en-US"/>
              <a:t>26</a:t>
            </a:fld>
            <a:endParaRPr lang="en-US"/>
          </a:p>
        </p:txBody>
      </p:sp>
    </p:spTree>
    <p:extLst>
      <p:ext uri="{BB962C8B-B14F-4D97-AF65-F5344CB8AC3E}">
        <p14:creationId xmlns:p14="http://schemas.microsoft.com/office/powerpoint/2010/main" val="4142994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435" indent="-305435">
              <a:lnSpc>
                <a:spcPct val="110000"/>
              </a:lnSpc>
              <a:spcBef>
                <a:spcPct val="20000"/>
              </a:spcBef>
              <a:spcAft>
                <a:spcPts val="600"/>
              </a:spcAft>
              <a:buFont typeface="Arial"/>
              <a:buChar char="•"/>
            </a:pPr>
            <a:r>
              <a:rPr lang="en-US"/>
              <a:t>The mobile phone industry causes significant environmental damage and often is enabled by unethical procedures</a:t>
            </a:r>
          </a:p>
          <a:p>
            <a:pPr marL="305435" indent="-305435">
              <a:lnSpc>
                <a:spcPct val="110000"/>
              </a:lnSpc>
              <a:spcBef>
                <a:spcPct val="20000"/>
              </a:spcBef>
              <a:spcAft>
                <a:spcPts val="600"/>
              </a:spcAft>
              <a:buFont typeface="Arial"/>
              <a:buChar char="•"/>
            </a:pPr>
            <a:r>
              <a:rPr lang="en-US">
                <a:cs typeface="Calibri"/>
              </a:rPr>
              <a:t>Fairphone 3 does address some of those issues and is open about those it can not</a:t>
            </a:r>
          </a:p>
          <a:p>
            <a:pPr marL="305435" indent="-305435">
              <a:lnSpc>
                <a:spcPct val="110000"/>
              </a:lnSpc>
              <a:spcBef>
                <a:spcPct val="20000"/>
              </a:spcBef>
              <a:spcAft>
                <a:spcPts val="600"/>
              </a:spcAft>
              <a:buFont typeface="Arial"/>
              <a:buChar char="•"/>
            </a:pPr>
            <a:r>
              <a:rPr lang="en-US">
                <a:cs typeface="Calibri"/>
              </a:rPr>
              <a:t>Speaks for itself, over 90% of staff happy </a:t>
            </a:r>
          </a:p>
          <a:p>
            <a:pPr marL="305435" indent="-305435">
              <a:lnSpc>
                <a:spcPct val="110000"/>
              </a:lnSpc>
              <a:spcBef>
                <a:spcPct val="20000"/>
              </a:spcBef>
              <a:spcAft>
                <a:spcPts val="600"/>
              </a:spcAft>
              <a:buFont typeface="Arial"/>
              <a:buChar char="•"/>
            </a:pPr>
            <a:r>
              <a:rPr lang="en-US">
                <a:cs typeface="Calibri"/>
              </a:rPr>
              <a:t>Recommendations are feasible and run via </a:t>
            </a:r>
            <a:r>
              <a:rPr lang="en-US" err="1">
                <a:cs typeface="Calibri"/>
              </a:rPr>
              <a:t>fairphone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27</a:t>
            </a:fld>
            <a:endParaRPr lang="en-US"/>
          </a:p>
        </p:txBody>
      </p:sp>
    </p:spTree>
    <p:extLst>
      <p:ext uri="{BB962C8B-B14F-4D97-AF65-F5344CB8AC3E}">
        <p14:creationId xmlns:p14="http://schemas.microsoft.com/office/powerpoint/2010/main" val="325684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3AF382-39BA-4B34-BDBD-72BC4C35C8F0}" type="slidenum">
              <a:rPr lang="en-US" smtClean="0"/>
              <a:t>28</a:t>
            </a:fld>
            <a:endParaRPr lang="en-US"/>
          </a:p>
        </p:txBody>
      </p:sp>
    </p:spTree>
    <p:extLst>
      <p:ext uri="{BB962C8B-B14F-4D97-AF65-F5344CB8AC3E}">
        <p14:creationId xmlns:p14="http://schemas.microsoft.com/office/powerpoint/2010/main" val="256210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Background - </a:t>
            </a:r>
            <a:r>
              <a:rPr lang="en-US"/>
              <a:t>The phone industry &amp; the environment</a:t>
            </a:r>
            <a:endParaRPr lang="en-US">
              <a:cs typeface="Calibri"/>
            </a:endParaRPr>
          </a:p>
          <a:p>
            <a:r>
              <a:rPr lang="en-US">
                <a:cs typeface="Calibri"/>
              </a:rPr>
              <a:t>Competition &amp; comparison</a:t>
            </a:r>
          </a:p>
          <a:p>
            <a:r>
              <a:rPr lang="en-US">
                <a:cs typeface="Calibri"/>
              </a:rPr>
              <a:t>Survey &amp; discussion</a:t>
            </a:r>
            <a:endParaRPr lang="en-US"/>
          </a:p>
          <a:p>
            <a:r>
              <a:rPr lang="en-US">
                <a:cs typeface="Calibri"/>
              </a:rPr>
              <a:t>Limitations what the survey found</a:t>
            </a:r>
          </a:p>
          <a:p>
            <a:r>
              <a:rPr lang="en-US"/>
              <a:t>recommendations</a:t>
            </a:r>
            <a:endParaRPr lang="en-US">
              <a:cs typeface="Calibri"/>
            </a:endParaRPr>
          </a:p>
          <a:p>
            <a:r>
              <a:rPr lang="en-US">
                <a:cs typeface="Calibri"/>
              </a:rPr>
              <a:t>Future research &amp; con</a:t>
            </a:r>
          </a:p>
        </p:txBody>
      </p:sp>
      <p:sp>
        <p:nvSpPr>
          <p:cNvPr id="4" name="Slide Number Placeholder 3"/>
          <p:cNvSpPr>
            <a:spLocks noGrp="1"/>
          </p:cNvSpPr>
          <p:nvPr>
            <p:ph type="sldNum" sz="quarter" idx="5"/>
          </p:nvPr>
        </p:nvSpPr>
        <p:spPr/>
        <p:txBody>
          <a:bodyPr/>
          <a:lstStyle/>
          <a:p>
            <a:fld id="{AF3AF382-39BA-4B34-BDBD-72BC4C35C8F0}" type="slidenum">
              <a:rPr lang="en-US"/>
              <a:t>3</a:t>
            </a:fld>
            <a:endParaRPr lang="en-US"/>
          </a:p>
        </p:txBody>
      </p:sp>
    </p:spTree>
    <p:extLst>
      <p:ext uri="{BB962C8B-B14F-4D97-AF65-F5344CB8AC3E}">
        <p14:creationId xmlns:p14="http://schemas.microsoft.com/office/powerpoint/2010/main" val="33157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435" indent="-305435">
              <a:lnSpc>
                <a:spcPct val="110000"/>
              </a:lnSpc>
              <a:spcBef>
                <a:spcPct val="20000"/>
              </a:spcBef>
              <a:spcAft>
                <a:spcPts val="600"/>
              </a:spcAft>
              <a:buFont typeface="Arial"/>
              <a:buChar char="•"/>
            </a:pPr>
            <a:r>
              <a:rPr lang="en-US">
                <a:cs typeface="Calibri"/>
              </a:rPr>
              <a:t>(All this information found in </a:t>
            </a:r>
            <a:r>
              <a:rPr lang="en-US" err="1">
                <a:cs typeface="Calibri"/>
              </a:rPr>
              <a:t>Sovacool</a:t>
            </a:r>
            <a:r>
              <a:rPr lang="en-US">
                <a:cs typeface="Calibri"/>
              </a:rPr>
              <a:t> (2019))</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 a special report on ASM, the World Bank (2007: 10) suggested that the environmental impacts from ASM mining cut across: </a:t>
            </a:r>
          </a:p>
          <a:p>
            <a:pPr lvl="0"/>
            <a:r>
              <a:rPr lang="en-GB" sz="1200" kern="1200">
                <a:solidFill>
                  <a:schemeClr val="tx1"/>
                </a:solidFill>
                <a:effectLst/>
                <a:latin typeface="+mn-lt"/>
                <a:ea typeface="+mn-ea"/>
                <a:cs typeface="+mn-cs"/>
              </a:rPr>
              <a:t>• Biodiversity loss and the destruction of natural habitats through mines and disposal sites; </a:t>
            </a:r>
          </a:p>
          <a:p>
            <a:pPr lvl="0"/>
            <a:r>
              <a:rPr lang="en-GB" sz="1200" kern="1200">
                <a:solidFill>
                  <a:schemeClr val="tx1"/>
                </a:solidFill>
                <a:effectLst/>
                <a:latin typeface="+mn-lt"/>
                <a:ea typeface="+mn-ea"/>
                <a:cs typeface="+mn-cs"/>
              </a:rPr>
              <a:t>• Air pollution through emissions and discharges; </a:t>
            </a:r>
          </a:p>
          <a:p>
            <a:pPr lvl="0"/>
            <a:r>
              <a:rPr lang="en-GB" sz="1200" kern="1200">
                <a:solidFill>
                  <a:schemeClr val="tx1"/>
                </a:solidFill>
                <a:effectLst/>
                <a:latin typeface="+mn-lt"/>
                <a:ea typeface="+mn-ea"/>
                <a:cs typeface="+mn-cs"/>
              </a:rPr>
              <a:t>• Siltation of wetlands and riparian areas from processing slimes; </a:t>
            </a:r>
          </a:p>
          <a:p>
            <a:pPr lvl="0"/>
            <a:r>
              <a:rPr lang="en-GB" sz="1200" kern="1200">
                <a:solidFill>
                  <a:schemeClr val="tx1"/>
                </a:solidFill>
                <a:effectLst/>
                <a:latin typeface="+mn-lt"/>
                <a:ea typeface="+mn-ea"/>
                <a:cs typeface="+mn-cs"/>
              </a:rPr>
              <a:t>• Changes in river ecology due to pollution, sedimentation, and flow modification; </a:t>
            </a:r>
          </a:p>
          <a:p>
            <a:pPr lvl="0"/>
            <a:r>
              <a:rPr lang="en-GB" sz="1200" kern="1200">
                <a:solidFill>
                  <a:schemeClr val="tx1"/>
                </a:solidFill>
                <a:effectLst/>
                <a:latin typeface="+mn-lt"/>
                <a:ea typeface="+mn-ea"/>
                <a:cs typeface="+mn-cs"/>
              </a:rPr>
              <a:t>• Deforestation; </a:t>
            </a:r>
          </a:p>
          <a:p>
            <a:pPr lvl="0"/>
            <a:r>
              <a:rPr lang="en-GB" sz="1200" kern="1200">
                <a:solidFill>
                  <a:schemeClr val="tx1"/>
                </a:solidFill>
                <a:effectLst/>
                <a:latin typeface="+mn-lt"/>
                <a:ea typeface="+mn-ea"/>
                <a:cs typeface="+mn-cs"/>
              </a:rPr>
              <a:t>• Soil erosion; </a:t>
            </a:r>
          </a:p>
          <a:p>
            <a:pPr lvl="0"/>
            <a:r>
              <a:rPr lang="en-GB" sz="1200" kern="1200">
                <a:solidFill>
                  <a:schemeClr val="tx1"/>
                </a:solidFill>
                <a:effectLst/>
                <a:latin typeface="+mn-lt"/>
                <a:ea typeface="+mn-ea"/>
                <a:cs typeface="+mn-cs"/>
              </a:rPr>
              <a:t>• Land instability and ground subsidence</a:t>
            </a:r>
          </a:p>
          <a:p>
            <a:pPr marL="305435" indent="-305435">
              <a:lnSpc>
                <a:spcPct val="110000"/>
              </a:lnSpc>
              <a:spcBef>
                <a:spcPct val="20000"/>
              </a:spcBef>
              <a:spcAft>
                <a:spcPts val="600"/>
              </a:spcAft>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4</a:t>
            </a:fld>
            <a:endParaRPr lang="en-US"/>
          </a:p>
        </p:txBody>
      </p:sp>
    </p:spTree>
    <p:extLst>
      <p:ext uri="{BB962C8B-B14F-4D97-AF65-F5344CB8AC3E}">
        <p14:creationId xmlns:p14="http://schemas.microsoft.com/office/powerpoint/2010/main" val="386318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3AF382-39BA-4B34-BDBD-72BC4C35C8F0}" type="slidenum">
              <a:rPr lang="en-US" smtClean="0"/>
              <a:t>6</a:t>
            </a:fld>
            <a:endParaRPr lang="en-US"/>
          </a:p>
        </p:txBody>
      </p:sp>
    </p:spTree>
    <p:extLst>
      <p:ext uri="{BB962C8B-B14F-4D97-AF65-F5344CB8AC3E}">
        <p14:creationId xmlns:p14="http://schemas.microsoft.com/office/powerpoint/2010/main" val="56911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435" indent="-305435">
              <a:lnSpc>
                <a:spcPct val="110000"/>
              </a:lnSpc>
              <a:spcBef>
                <a:spcPct val="20000"/>
              </a:spcBef>
              <a:spcAft>
                <a:spcPts val="600"/>
              </a:spcAft>
              <a:buFont typeface="Arial,Sans-Serif"/>
              <a:buChar char="•"/>
            </a:pPr>
            <a:r>
              <a:rPr lang="en-US"/>
              <a:t>Waste and recycling</a:t>
            </a:r>
          </a:p>
          <a:p>
            <a:pPr lvl="1" indent="-305435">
              <a:lnSpc>
                <a:spcPct val="110000"/>
              </a:lnSpc>
              <a:spcBef>
                <a:spcPct val="20000"/>
              </a:spcBef>
              <a:spcAft>
                <a:spcPts val="600"/>
              </a:spcAft>
              <a:buFont typeface="Arial,Sans-Serif"/>
              <a:buChar char="•"/>
            </a:pPr>
            <a:r>
              <a:rPr lang="en-US"/>
              <a:t>Currently phone waste from the UK often ends up in Ghana, West Africa as we don't have the means to recycle here. Neither do they. Forms toxic waste dumps as they dispose by burning. Huge health issue</a:t>
            </a:r>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7</a:t>
            </a:fld>
            <a:endParaRPr lang="en-US"/>
          </a:p>
        </p:txBody>
      </p:sp>
    </p:spTree>
    <p:extLst>
      <p:ext uri="{BB962C8B-B14F-4D97-AF65-F5344CB8AC3E}">
        <p14:creationId xmlns:p14="http://schemas.microsoft.com/office/powerpoint/2010/main" val="203792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 all, I am going to talk about the phone industry.</a:t>
            </a:r>
            <a:endParaRPr lang="en-US">
              <a:cs typeface="Calibri"/>
            </a:endParaRPr>
          </a:p>
          <a:p>
            <a:r>
              <a:rPr lang="en-US"/>
              <a:t>Here is a graph shows the number of smartphones sold to end users worldwide.</a:t>
            </a:r>
            <a:endParaRPr lang="en-US">
              <a:cs typeface="Calibri"/>
            </a:endParaRPr>
          </a:p>
          <a:p>
            <a:r>
              <a:rPr lang="en-US"/>
              <a:t>We can see from it that  2007 – 2018, annual global smartphone sales is continuously increasing.</a:t>
            </a:r>
            <a:endParaRPr lang="en-US">
              <a:cs typeface="Calibri"/>
            </a:endParaRPr>
          </a:p>
          <a:p>
            <a:r>
              <a:rPr lang="en-US"/>
              <a:t>Be specific, In 2016, the number of smartphones sold to consumers stood at around 1.5 billion units, a significant increase from the 680 million units sold in 2012. This means that over 28 percent of the world’s total population owned a smart device in 2016, a figure that is expected to increase to 37 percent by 2020.</a:t>
            </a:r>
            <a:endParaRPr lang="en-US">
              <a:cs typeface="Calibri"/>
            </a:endParaRP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(2007 – 2018, annual global smartphone sales rose from 122.3 million to 1.55 billion. </a:t>
            </a:r>
            <a:r>
              <a:rPr lang="en-US" sz="1050">
                <a:ea typeface="+mn-lt"/>
                <a:cs typeface="+mn-lt"/>
              </a:rPr>
              <a:t>(Statista, 2020) (I took this out since it is now illustrated in the slide, Heather)</a:t>
            </a:r>
            <a:endParaRPr lang="en-US" sz="1050"/>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8</a:t>
            </a:fld>
            <a:endParaRPr lang="en-US"/>
          </a:p>
        </p:txBody>
      </p:sp>
    </p:spTree>
    <p:extLst>
      <p:ext uri="{BB962C8B-B14F-4D97-AF65-F5344CB8AC3E}">
        <p14:creationId xmlns:p14="http://schemas.microsoft.com/office/powerpoint/2010/main" val="35243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Among them, the biggest vendors were Samsung (295.7 million), Huawei (240.6 million), and Apple (191 million) in 2019. (Statista, 2020)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9</a:t>
            </a:fld>
            <a:endParaRPr lang="en-US"/>
          </a:p>
        </p:txBody>
      </p:sp>
    </p:spTree>
    <p:extLst>
      <p:ext uri="{BB962C8B-B14F-4D97-AF65-F5344CB8AC3E}">
        <p14:creationId xmlns:p14="http://schemas.microsoft.com/office/powerpoint/2010/main" val="2948633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2017, Greenpeace uses publicly available information from each smartphone company to evaluate the Transparency, Commitment, Performance, and Advocacy from 3 dimensions: </a:t>
            </a:r>
            <a:r>
              <a:rPr lang="en-US" b="1"/>
              <a:t>Renewable Energy &amp; Climate Change, Sustainable Design, Resource Reduction &amp; Hazardous Chemical Elimination: Products and Supply Chain.</a:t>
            </a:r>
            <a:endParaRPr lang="en-US"/>
          </a:p>
          <a:p>
            <a:r>
              <a:rPr lang="en-US"/>
              <a:t>After a comprehensive comparison and analysis, </a:t>
            </a:r>
            <a:r>
              <a:rPr lang="en-US" err="1"/>
              <a:t>Fairphone</a:t>
            </a:r>
            <a:r>
              <a:rPr lang="en-US"/>
              <a:t> got B, which is the highest grades. However, the best-selling Apple got B- while Huawei got D and Samsung D-.</a:t>
            </a:r>
            <a:endParaRPr lang="en-US">
              <a:cs typeface="Calibri"/>
            </a:endParaRPr>
          </a:p>
          <a:p>
            <a:r>
              <a:rPr lang="en-US"/>
              <a:t>So what </a:t>
            </a:r>
            <a:r>
              <a:rPr lang="en-US" err="1"/>
              <a:t>Fairphone</a:t>
            </a:r>
            <a:r>
              <a:rPr lang="en-US"/>
              <a:t> is? Why its grade could surpass the best-selling phone brands？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F3AF382-39BA-4B34-BDBD-72BC4C35C8F0}" type="slidenum">
              <a:rPr lang="en-US"/>
              <a:t>10</a:t>
            </a:fld>
            <a:endParaRPr lang="en-US"/>
          </a:p>
        </p:txBody>
      </p:sp>
    </p:spTree>
    <p:extLst>
      <p:ext uri="{BB962C8B-B14F-4D97-AF65-F5344CB8AC3E}">
        <p14:creationId xmlns:p14="http://schemas.microsoft.com/office/powerpoint/2010/main" val="184357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4/15/20</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4/15/20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4/15/20</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4/15/20</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4/15/20</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4/15/20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4/15/20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4/15/20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4/15/20</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4/15/20</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4/15/20</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18.tiff"/><Relationship Id="rId10" Type="http://schemas.openxmlformats.org/officeDocument/2006/relationships/image" Target="../media/image21.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8" Type="http://schemas.openxmlformats.org/officeDocument/2006/relationships/hyperlink" Target="https://www.theguardian.com/technology/2017/jun/18/foxconn-life-death-forbidden-city-longhua-suicide-apple-iphone-brian-merchant-one-device-extract" TargetMode="External"/><Relationship Id="rId3" Type="http://schemas.openxmlformats.org/officeDocument/2006/relationships/hyperlink" Target="http://Fhttps:/www.fairphone.com/en/" TargetMode="External"/><Relationship Id="rId7" Type="http://schemas.openxmlformats.org/officeDocument/2006/relationships/hyperlink" Target="https://www.theguardian.com/technology/2019/sep/18/fairphone-3-review-ethical-phon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greenpeace.org/archive-international/Global/international/planet-2/report/2008/9/poisoning-the-poor-electonic.pdf" TargetMode="External"/><Relationship Id="rId5" Type="http://schemas.openxmlformats.org/officeDocument/2006/relationships/hyperlink" Target="https://www.forbes.com/sites/jeroenkraaijenbrink/2019/08/28/how-fairphone-beats-apple-samsung-and-the-rest-with-the-worlds-most-sustainable-phone/" TargetMode="External"/><Relationship Id="rId4" Type="http://schemas.openxmlformats.org/officeDocument/2006/relationships/hyperlink" Target="https://www.fairphone.com/e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statista.com/statistics/263437/global-smartphone-sales-to-end-users-since-2007/" TargetMode="External"/><Relationship Id="rId2" Type="http://schemas.openxmlformats.org/officeDocument/2006/relationships/hyperlink" Target="https://www.gov.scot/publications/influencing-behaviours-moving-beyond-individual-user-guide-ism-tool/" TargetMode="External"/><Relationship Id="rId1" Type="http://schemas.openxmlformats.org/officeDocument/2006/relationships/slideLayout" Target="../slideLayouts/slideLayout2.xml"/><Relationship Id="rId4" Type="http://schemas.openxmlformats.org/officeDocument/2006/relationships/hyperlink" Target="http://www.politis-europe.uni-oldenburg.de/download/IntroductiondataanalysisinPOLITIS.pdf"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28">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0">
            <a:extLst>
              <a:ext uri="{FF2B5EF4-FFF2-40B4-BE49-F238E27FC236}">
                <a16:creationId xmlns:a16="http://schemas.microsoft.com/office/drawing/2014/main" id="{A473A035-1F9A-4381-AC96-683CD2DF5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32">
            <a:extLst>
              <a:ext uri="{FF2B5EF4-FFF2-40B4-BE49-F238E27FC236}">
                <a16:creationId xmlns:a16="http://schemas.microsoft.com/office/drawing/2014/main" id="{CF4ED641-0671-4D88-92E6-026A8C9F1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34">
            <a:extLst>
              <a:ext uri="{FF2B5EF4-FFF2-40B4-BE49-F238E27FC236}">
                <a16:creationId xmlns:a16="http://schemas.microsoft.com/office/drawing/2014/main" id="{7A02EF2F-E7B1-40FC-885B-C4D89902B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5">
            <a:extLst>
              <a:ext uri="{28A0092B-C50C-407E-A947-70E740481C1C}">
                <a14:useLocalDpi xmlns:a14="http://schemas.microsoft.com/office/drawing/2010/main" val="0"/>
              </a:ext>
            </a:extLst>
          </a:blip>
          <a:srcRect r="6355" b="-1"/>
          <a:stretch/>
        </p:blipFill>
        <p:spPr>
          <a:xfrm>
            <a:off x="446532" y="599725"/>
            <a:ext cx="11292143" cy="3557252"/>
          </a:xfrm>
          <a:prstGeom prst="rect">
            <a:avLst/>
          </a:prstGeom>
        </p:spPr>
      </p:pic>
      <p:sp>
        <p:nvSpPr>
          <p:cNvPr id="56" name="Rectangle 36">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684629" y="4305375"/>
            <a:ext cx="10947620" cy="1155959"/>
          </a:xfrm>
        </p:spPr>
        <p:txBody>
          <a:bodyPr>
            <a:normAutofit/>
          </a:bodyPr>
          <a:lstStyle/>
          <a:p>
            <a:r>
              <a:rPr lang="en-US">
                <a:solidFill>
                  <a:srgbClr val="FFFFFF"/>
                </a:solidFill>
              </a:rPr>
              <a:t>Fairphone </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687220" y="5475712"/>
            <a:ext cx="10887519" cy="476099"/>
          </a:xfrm>
        </p:spPr>
        <p:txBody>
          <a:bodyPr>
            <a:normAutofit/>
          </a:bodyPr>
          <a:lstStyle/>
          <a:p>
            <a:r>
              <a:rPr lang="en-US">
                <a:solidFill>
                  <a:srgbClr val="FFFFFF"/>
                </a:solidFill>
              </a:rPr>
              <a:t>Calling for a better world</a:t>
            </a:r>
          </a:p>
        </p:txBody>
      </p:sp>
      <p:pic>
        <p:nvPicPr>
          <p:cNvPr id="4" name="Picture 4" descr="A close up of a logo&#10;&#10;Description generated with high confidence">
            <a:extLst>
              <a:ext uri="{FF2B5EF4-FFF2-40B4-BE49-F238E27FC236}">
                <a16:creationId xmlns:a16="http://schemas.microsoft.com/office/drawing/2014/main" id="{A3A348D2-0ABC-4815-AA07-D504F9EEE43F}"/>
              </a:ext>
            </a:extLst>
          </p:cNvPr>
          <p:cNvPicPr>
            <a:picLocks noChangeAspect="1"/>
          </p:cNvPicPr>
          <p:nvPr/>
        </p:nvPicPr>
        <p:blipFill>
          <a:blip r:embed="rId6"/>
          <a:stretch>
            <a:fillRect/>
          </a:stretch>
        </p:blipFill>
        <p:spPr>
          <a:xfrm>
            <a:off x="9080739" y="5012158"/>
            <a:ext cx="2268748" cy="787458"/>
          </a:xfrm>
          <a:prstGeom prst="rect">
            <a:avLst/>
          </a:prstGeom>
        </p:spPr>
      </p:pic>
      <p:pic>
        <p:nvPicPr>
          <p:cNvPr id="5" name="Picture 6" descr="A close up of a logo&#10;&#10;Description generated with very high confidence">
            <a:extLst>
              <a:ext uri="{FF2B5EF4-FFF2-40B4-BE49-F238E27FC236}">
                <a16:creationId xmlns:a16="http://schemas.microsoft.com/office/drawing/2014/main" id="{28629503-0451-4D03-B2AF-FBD53BAF0EF7}"/>
              </a:ext>
            </a:extLst>
          </p:cNvPr>
          <p:cNvPicPr>
            <a:picLocks noChangeAspect="1"/>
          </p:cNvPicPr>
          <p:nvPr/>
        </p:nvPicPr>
        <p:blipFill>
          <a:blip r:embed="rId7"/>
          <a:stretch>
            <a:fillRect/>
          </a:stretch>
        </p:blipFill>
        <p:spPr>
          <a:xfrm>
            <a:off x="7959306" y="5007511"/>
            <a:ext cx="874144" cy="868636"/>
          </a:xfrm>
          <a:prstGeom prst="rect">
            <a:avLst/>
          </a:prstGeom>
        </p:spPr>
      </p:pic>
      <p:sp>
        <p:nvSpPr>
          <p:cNvPr id="8" name="TextBox 7">
            <a:extLst>
              <a:ext uri="{FF2B5EF4-FFF2-40B4-BE49-F238E27FC236}">
                <a16:creationId xmlns:a16="http://schemas.microsoft.com/office/drawing/2014/main" id="{EC2B129A-8BB5-4435-8EA1-CFBB4D650AA3}"/>
              </a:ext>
            </a:extLst>
          </p:cNvPr>
          <p:cNvSpPr txBox="1"/>
          <p:nvPr/>
        </p:nvSpPr>
        <p:spPr>
          <a:xfrm>
            <a:off x="684362" y="578832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By Alyssa, Heather, Lightman, Matt and Patrick </a:t>
            </a:r>
          </a:p>
        </p:txBody>
      </p:sp>
      <p:pic>
        <p:nvPicPr>
          <p:cNvPr id="9" name="title slide" descr="title slide">
            <a:hlinkClick r:id="" action="ppaction://media"/>
            <a:extLst>
              <a:ext uri="{FF2B5EF4-FFF2-40B4-BE49-F238E27FC236}">
                <a16:creationId xmlns:a16="http://schemas.microsoft.com/office/drawing/2014/main" id="{34379C04-CF03-0C49-BB08-1681632BA7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3087" y="301546"/>
            <a:ext cx="812800" cy="812800"/>
          </a:xfrm>
          <a:prstGeom prst="rect">
            <a:avLst/>
          </a:prstGeom>
        </p:spPr>
      </p:pic>
    </p:spTree>
    <p:extLst>
      <p:ext uri="{BB962C8B-B14F-4D97-AF65-F5344CB8AC3E}">
        <p14:creationId xmlns:p14="http://schemas.microsoft.com/office/powerpoint/2010/main" val="2475805559"/>
      </p:ext>
    </p:extLst>
  </p:cSld>
  <p:clrMapOvr>
    <a:masterClrMapping/>
  </p:clrMapOvr>
  <mc:AlternateContent xmlns:mc="http://schemas.openxmlformats.org/markup-compatibility/2006" xmlns:p14="http://schemas.microsoft.com/office/powerpoint/2010/main">
    <mc:Choice Requires="p14">
      <p:transition spd="slow" p14:dur="2000" advTm="3349"/>
    </mc:Choice>
    <mc:Fallback xmlns="">
      <p:transition spd="slow" advTm="33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67E7-3FB9-4045-A16D-3E6A231DF6FA}"/>
              </a:ext>
            </a:extLst>
          </p:cNvPr>
          <p:cNvSpPr>
            <a:spLocks noGrp="1"/>
          </p:cNvSpPr>
          <p:nvPr>
            <p:ph type="title"/>
          </p:nvPr>
        </p:nvSpPr>
        <p:spPr>
          <a:xfrm>
            <a:off x="405101" y="322382"/>
            <a:ext cx="11029616" cy="988332"/>
          </a:xfrm>
        </p:spPr>
        <p:txBody>
          <a:bodyPr/>
          <a:lstStyle/>
          <a:p>
            <a:r>
              <a:rPr lang="en-US">
                <a:solidFill>
                  <a:srgbClr val="0070C0"/>
                </a:solidFill>
              </a:rPr>
              <a:t>The phone industry</a:t>
            </a:r>
          </a:p>
        </p:txBody>
      </p:sp>
      <p:pic>
        <p:nvPicPr>
          <p:cNvPr id="4" name="Picture 5" descr="A screenshot of a cell phone&#10;&#10;Description generated with very high confidence">
            <a:extLst>
              <a:ext uri="{FF2B5EF4-FFF2-40B4-BE49-F238E27FC236}">
                <a16:creationId xmlns:a16="http://schemas.microsoft.com/office/drawing/2014/main" id="{00A2D51E-186B-4AC4-94AB-EEABF851D9A1}"/>
              </a:ext>
            </a:extLst>
          </p:cNvPr>
          <p:cNvPicPr>
            <a:picLocks noChangeAspect="1"/>
          </p:cNvPicPr>
          <p:nvPr/>
        </p:nvPicPr>
        <p:blipFill>
          <a:blip r:embed="rId5"/>
          <a:stretch>
            <a:fillRect/>
          </a:stretch>
        </p:blipFill>
        <p:spPr>
          <a:xfrm>
            <a:off x="6315759" y="806631"/>
            <a:ext cx="5843750" cy="5654097"/>
          </a:xfrm>
          <a:prstGeom prst="rect">
            <a:avLst/>
          </a:prstGeom>
        </p:spPr>
      </p:pic>
      <p:sp>
        <p:nvSpPr>
          <p:cNvPr id="8" name="TextBox 7">
            <a:extLst>
              <a:ext uri="{FF2B5EF4-FFF2-40B4-BE49-F238E27FC236}">
                <a16:creationId xmlns:a16="http://schemas.microsoft.com/office/drawing/2014/main" id="{1629EE4C-33C9-402F-83F6-B81DFCC769AD}"/>
              </a:ext>
            </a:extLst>
          </p:cNvPr>
          <p:cNvSpPr txBox="1"/>
          <p:nvPr/>
        </p:nvSpPr>
        <p:spPr>
          <a:xfrm>
            <a:off x="6258411" y="6476957"/>
            <a:ext cx="563354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Source: Greenpeace (2020)</a:t>
            </a:r>
          </a:p>
          <a:p>
            <a:pPr algn="l"/>
            <a:endParaRPr lang="en-US" sz="1050"/>
          </a:p>
        </p:txBody>
      </p:sp>
      <p:graphicFrame>
        <p:nvGraphicFramePr>
          <p:cNvPr id="9" name="Table 8">
            <a:extLst>
              <a:ext uri="{FF2B5EF4-FFF2-40B4-BE49-F238E27FC236}">
                <a16:creationId xmlns:a16="http://schemas.microsoft.com/office/drawing/2014/main" id="{873F5497-CA0A-7C48-863A-7C6C47630D42}"/>
              </a:ext>
            </a:extLst>
          </p:cNvPr>
          <p:cNvGraphicFramePr>
            <a:graphicFrameLocks noGrp="1"/>
          </p:cNvGraphicFramePr>
          <p:nvPr>
            <p:extLst>
              <p:ext uri="{D42A27DB-BD31-4B8C-83A1-F6EECF244321}">
                <p14:modId xmlns:p14="http://schemas.microsoft.com/office/powerpoint/2010/main" val="2553223598"/>
              </p:ext>
            </p:extLst>
          </p:nvPr>
        </p:nvGraphicFramePr>
        <p:xfrm>
          <a:off x="241689" y="1935382"/>
          <a:ext cx="6016722" cy="3396594"/>
        </p:xfrm>
        <a:graphic>
          <a:graphicData uri="http://schemas.openxmlformats.org/drawingml/2006/table">
            <a:tbl>
              <a:tblPr firstRow="1" bandRow="1">
                <a:tableStyleId>{5C22544A-7EE6-4342-B048-85BDC9FD1C3A}</a:tableStyleId>
              </a:tblPr>
              <a:tblGrid>
                <a:gridCol w="1562792">
                  <a:extLst>
                    <a:ext uri="{9D8B030D-6E8A-4147-A177-3AD203B41FA5}">
                      <a16:colId xmlns:a16="http://schemas.microsoft.com/office/drawing/2014/main" val="1998553776"/>
                    </a:ext>
                  </a:extLst>
                </a:gridCol>
                <a:gridCol w="1594569">
                  <a:extLst>
                    <a:ext uri="{9D8B030D-6E8A-4147-A177-3AD203B41FA5}">
                      <a16:colId xmlns:a16="http://schemas.microsoft.com/office/drawing/2014/main" val="2688877523"/>
                    </a:ext>
                  </a:extLst>
                </a:gridCol>
                <a:gridCol w="1536373">
                  <a:extLst>
                    <a:ext uri="{9D8B030D-6E8A-4147-A177-3AD203B41FA5}">
                      <a16:colId xmlns:a16="http://schemas.microsoft.com/office/drawing/2014/main" val="40887542"/>
                    </a:ext>
                  </a:extLst>
                </a:gridCol>
                <a:gridCol w="1322988">
                  <a:extLst>
                    <a:ext uri="{9D8B030D-6E8A-4147-A177-3AD203B41FA5}">
                      <a16:colId xmlns:a16="http://schemas.microsoft.com/office/drawing/2014/main" val="545092591"/>
                    </a:ext>
                  </a:extLst>
                </a:gridCol>
              </a:tblGrid>
              <a:tr h="11135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Calibri" panose="020F0502020204030204" pitchFamily="34" charset="0"/>
                        <a:ea typeface="+mn-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Calibri" panose="020F0502020204030204" pitchFamily="34" charset="0"/>
                          <a:ea typeface="+mn-lt"/>
                          <a:cs typeface="Calibri" panose="020F0502020204030204" pitchFamily="34" charset="0"/>
                        </a:rPr>
                        <a:t>Transparency</a:t>
                      </a:r>
                      <a:endParaRPr lang="en-US" b="1" dirty="0">
                        <a:solidFill>
                          <a:schemeClr val="tx1"/>
                        </a:solidFill>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en-US" b="1" dirty="0">
                        <a:solidFill>
                          <a:schemeClr val="tx1"/>
                        </a:solidFill>
                        <a:latin typeface="Calibri" panose="020F0502020204030204" pitchFamily="34" charset="0"/>
                        <a:ea typeface="+mn-lt"/>
                        <a:cs typeface="Calibri" panose="020F0502020204030204" pitchFamily="34" charset="0"/>
                      </a:endParaRPr>
                    </a:p>
                    <a:p>
                      <a:pPr algn="ctr"/>
                      <a:r>
                        <a:rPr lang="en-US" b="1" dirty="0">
                          <a:solidFill>
                            <a:schemeClr val="tx1"/>
                          </a:solidFill>
                          <a:latin typeface="Calibri" panose="020F0502020204030204" pitchFamily="34" charset="0"/>
                          <a:ea typeface="+mn-lt"/>
                          <a:cs typeface="Calibri" panose="020F0502020204030204" pitchFamily="34" charset="0"/>
                        </a:rPr>
                        <a:t>Commitment </a:t>
                      </a:r>
                      <a:endParaRPr lang="en-US" b="1" dirty="0">
                        <a:solidFill>
                          <a:schemeClr val="tx1"/>
                        </a:solidFill>
                        <a:latin typeface="Calibri" panose="020F0502020204030204" pitchFamily="34" charset="0"/>
                        <a:cs typeface="Calibri" panose="020F0502020204030204" pitchFamily="34" charset="0"/>
                      </a:endParaRPr>
                    </a:p>
                    <a:p>
                      <a:pPr algn="ctr"/>
                      <a:endParaRPr lang="en-US" b="1" dirty="0">
                        <a:solidFill>
                          <a:schemeClr val="tx1"/>
                        </a:solidFill>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en-US" b="1" dirty="0">
                        <a:solidFill>
                          <a:schemeClr val="tx1"/>
                        </a:solidFill>
                        <a:latin typeface="Calibri" panose="020F0502020204030204" pitchFamily="34" charset="0"/>
                        <a:ea typeface="+mn-lt"/>
                        <a:cs typeface="Calibri" panose="020F0502020204030204" pitchFamily="34" charset="0"/>
                      </a:endParaRPr>
                    </a:p>
                    <a:p>
                      <a:pPr algn="ctr"/>
                      <a:r>
                        <a:rPr lang="en-US" b="1" dirty="0">
                          <a:solidFill>
                            <a:schemeClr val="tx1"/>
                          </a:solidFill>
                          <a:latin typeface="Calibri" panose="020F0502020204030204" pitchFamily="34" charset="0"/>
                          <a:ea typeface="+mn-lt"/>
                          <a:cs typeface="Calibri" panose="020F0502020204030204" pitchFamily="34" charset="0"/>
                        </a:rPr>
                        <a:t>Performance</a:t>
                      </a:r>
                      <a:endParaRPr lang="en-US" b="1" dirty="0">
                        <a:solidFill>
                          <a:schemeClr val="tx1"/>
                        </a:solidFill>
                        <a:latin typeface="Calibri" panose="020F0502020204030204" pitchFamily="34" charset="0"/>
                        <a:cs typeface="Calibri" panose="020F0502020204030204" pitchFamily="34" charset="0"/>
                      </a:endParaRPr>
                    </a:p>
                    <a:p>
                      <a:pPr algn="ctr"/>
                      <a:endParaRPr lang="en-US" b="1" dirty="0">
                        <a:solidFill>
                          <a:schemeClr val="tx1"/>
                        </a:solidFill>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Calibri" panose="020F0502020204030204" pitchFamily="34" charset="0"/>
                        <a:ea typeface="+mn-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Calibri" panose="020F0502020204030204" pitchFamily="34" charset="0"/>
                          <a:ea typeface="+mn-lt"/>
                          <a:cs typeface="Calibri" panose="020F0502020204030204" pitchFamily="34" charset="0"/>
                        </a:rPr>
                        <a:t>Advocacy</a:t>
                      </a:r>
                      <a:endParaRPr lang="en-US" b="1" dirty="0">
                        <a:solidFill>
                          <a:schemeClr val="tx1"/>
                        </a:solidFill>
                        <a:latin typeface="Calibri" panose="020F0502020204030204" pitchFamily="34" charset="0"/>
                        <a:cs typeface="Calibri" panose="020F0502020204030204" pitchFamily="34" charset="0"/>
                      </a:endParaRPr>
                    </a:p>
                    <a:p>
                      <a:pPr algn="ctr"/>
                      <a:endParaRPr lang="en-US" b="1" dirty="0">
                        <a:solidFill>
                          <a:schemeClr val="tx1"/>
                        </a:solidFill>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3941861631"/>
                  </a:ext>
                </a:extLst>
              </a:tr>
              <a:tr h="743909">
                <a:tc gridSpan="4">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a typeface="+mn-lt"/>
                          <a:cs typeface="+mn-lt"/>
                        </a:rPr>
                        <a:t>Renewable Energy &amp; Climate Change </a:t>
                      </a:r>
                      <a:endParaRPr lang="en-US" b="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51218842"/>
                  </a:ext>
                </a:extLst>
              </a:tr>
              <a:tr h="743909">
                <a:tc gridSpan="4">
                  <a:txBody>
                    <a:bodyPr/>
                    <a:lstStyle/>
                    <a:p>
                      <a:pPr marL="285750" indent="-285750">
                        <a:buFont typeface="Arial" panose="020B0604020202020204" pitchFamily="34" charset="0"/>
                        <a:buChar char="•"/>
                      </a:pPr>
                      <a:r>
                        <a:rPr lang="en-US" b="0" dirty="0">
                          <a:ea typeface="+mn-lt"/>
                          <a:cs typeface="+mn-lt"/>
                        </a:rPr>
                        <a:t>Sustainable Design and Resource Reduction </a:t>
                      </a:r>
                      <a:endParaRPr lang="en-US" b="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625060509"/>
                  </a:ext>
                </a:extLst>
              </a:tr>
              <a:tr h="795276">
                <a:tc gridSpan="4">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a typeface="+mn-lt"/>
                          <a:cs typeface="+mn-lt"/>
                        </a:rPr>
                        <a:t>Hazardous Chemical Elimination: Products and Supply Chain</a:t>
                      </a:r>
                      <a:endParaRPr lang="en-US" b="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443526879"/>
                  </a:ext>
                </a:extLst>
              </a:tr>
            </a:tbl>
          </a:graphicData>
        </a:graphic>
      </p:graphicFrame>
      <p:pic>
        <p:nvPicPr>
          <p:cNvPr id="11" name="Audio 6">
            <a:hlinkClick r:id="" action="ppaction://media"/>
            <a:extLst>
              <a:ext uri="{FF2B5EF4-FFF2-40B4-BE49-F238E27FC236}">
                <a16:creationId xmlns:a16="http://schemas.microsoft.com/office/drawing/2014/main" id="{411F9295-19FC-AF4B-8A99-382EAFA116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689" y="5788057"/>
            <a:ext cx="812800" cy="812800"/>
          </a:xfrm>
          <a:prstGeom prst="rect">
            <a:avLst/>
          </a:prstGeom>
        </p:spPr>
      </p:pic>
    </p:spTree>
    <p:extLst>
      <p:ext uri="{BB962C8B-B14F-4D97-AF65-F5344CB8AC3E}">
        <p14:creationId xmlns:p14="http://schemas.microsoft.com/office/powerpoint/2010/main" val="5621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0EF70-9FA9-424C-B884-98CBD5470570}"/>
              </a:ext>
            </a:extLst>
          </p:cNvPr>
          <p:cNvSpPr txBox="1"/>
          <p:nvPr/>
        </p:nvSpPr>
        <p:spPr>
          <a:xfrm>
            <a:off x="336331" y="1627192"/>
            <a:ext cx="6265652"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00B0F0"/>
              </a:buClr>
              <a:buFont typeface="Wingdings"/>
              <a:buChar char="§"/>
            </a:pPr>
            <a:r>
              <a:rPr lang="en-GB"/>
              <a:t>‘Putting ethical values first … changing the way products are made’</a:t>
            </a:r>
          </a:p>
          <a:p>
            <a:pPr marL="285750" indent="-285750">
              <a:buClr>
                <a:srgbClr val="00B0F0"/>
              </a:buClr>
              <a:buFont typeface="Wingdings"/>
              <a:buChar char="§"/>
            </a:pPr>
            <a:endParaRPr lang="en-US">
              <a:ea typeface="+mn-lt"/>
              <a:cs typeface="+mn-lt"/>
            </a:endParaRPr>
          </a:p>
          <a:p>
            <a:pPr marL="285750" indent="-285750">
              <a:buClr>
                <a:srgbClr val="00B0F0"/>
              </a:buClr>
              <a:buFont typeface="Wingdings"/>
              <a:buChar char="§"/>
            </a:pPr>
            <a:r>
              <a:rPr lang="en-GB"/>
              <a:t>Making ‘positive impacts across the value chain in mining, design, manufacturing and life cycle’</a:t>
            </a:r>
          </a:p>
          <a:p>
            <a:pPr marL="285750" indent="-285750">
              <a:buClr>
                <a:srgbClr val="00B0F0"/>
              </a:buClr>
              <a:buFont typeface="Wingdings"/>
              <a:buChar char="§"/>
            </a:pPr>
            <a:endParaRPr lang="en-GB"/>
          </a:p>
          <a:p>
            <a:pPr marL="285750" indent="-285750">
              <a:buClr>
                <a:srgbClr val="00B0F0"/>
              </a:buClr>
              <a:buFont typeface="Wingdings"/>
              <a:buChar char="§"/>
            </a:pPr>
            <a:r>
              <a:rPr lang="en-GB" dirty="0"/>
              <a:t>Fairphone</a:t>
            </a:r>
            <a:r>
              <a:rPr lang="en-GB"/>
              <a:t> ‘care about human rights and worker well-being’</a:t>
            </a:r>
          </a:p>
          <a:p>
            <a:pPr marL="285750" indent="-285750">
              <a:buClr>
                <a:srgbClr val="00B0F0"/>
              </a:buClr>
              <a:buFont typeface="Wingdings"/>
              <a:buChar char="§"/>
            </a:pPr>
            <a:endParaRPr lang="en-US">
              <a:ea typeface="+mn-lt"/>
              <a:cs typeface="+mn-lt"/>
            </a:endParaRPr>
          </a:p>
          <a:p>
            <a:pPr marL="285750" indent="-285750">
              <a:buClr>
                <a:srgbClr val="00B0F0"/>
              </a:buClr>
              <a:buFont typeface="Wingdings"/>
              <a:buChar char="§"/>
            </a:pPr>
            <a:r>
              <a:rPr lang="en-GB"/>
              <a:t>‘Design longer-lasting products that are easier to repair’</a:t>
            </a:r>
          </a:p>
          <a:p>
            <a:pPr marL="285750" indent="-285750">
              <a:buClr>
                <a:srgbClr val="00B0F0"/>
              </a:buClr>
              <a:buFont typeface="Wingdings"/>
              <a:buChar char="§"/>
            </a:pPr>
            <a:endParaRPr lang="en-GB"/>
          </a:p>
          <a:p>
            <a:pPr marL="285750" indent="-285750">
              <a:buClr>
                <a:srgbClr val="00B0F0"/>
              </a:buClr>
              <a:buFont typeface="Wingdings"/>
              <a:buChar char="§"/>
            </a:pPr>
            <a:r>
              <a:rPr lang="en-GB"/>
              <a:t>‘World’s first modular phone’</a:t>
            </a:r>
          </a:p>
          <a:p>
            <a:pPr marL="285750" indent="-285750">
              <a:buClr>
                <a:srgbClr val="00B0F0"/>
              </a:buClr>
              <a:buFont typeface="Wingdings"/>
              <a:buChar char="§"/>
            </a:pPr>
            <a:endParaRPr lang="en-GB">
              <a:ea typeface="+mn-lt"/>
              <a:cs typeface="+mn-lt"/>
            </a:endParaRPr>
          </a:p>
          <a:p>
            <a:pPr marL="285750" indent="-285750">
              <a:buClr>
                <a:srgbClr val="00B0F0"/>
              </a:buClr>
              <a:buFont typeface="Wingdings"/>
              <a:buChar char="§"/>
            </a:pPr>
            <a:r>
              <a:rPr lang="en-GB">
                <a:ea typeface="+mn-lt"/>
                <a:cs typeface="+mn-lt"/>
              </a:rPr>
              <a:t>Dual sim</a:t>
            </a:r>
            <a:r>
              <a:rPr lang="en-GB" dirty="0">
                <a:ea typeface="+mn-lt"/>
                <a:cs typeface="+mn-lt"/>
              </a:rPr>
              <a:t> technology</a:t>
            </a:r>
            <a:endParaRPr lang="en-GB">
              <a:ea typeface="+mn-lt"/>
              <a:cs typeface="+mn-lt"/>
            </a:endParaRPr>
          </a:p>
          <a:p>
            <a:pPr>
              <a:buClr>
                <a:srgbClr val="00B0F0"/>
              </a:buClr>
            </a:pPr>
            <a:endParaRPr lang="en-US">
              <a:ea typeface="+mn-lt"/>
              <a:cs typeface="+mn-lt"/>
            </a:endParaRPr>
          </a:p>
          <a:p>
            <a:pPr marL="285750" indent="-285750">
              <a:buClr>
                <a:srgbClr val="00B0F0"/>
              </a:buClr>
              <a:buFont typeface="Wingdings"/>
              <a:buChar char="§"/>
            </a:pPr>
            <a:r>
              <a:rPr lang="en-US" dirty="0">
                <a:ea typeface="+mn-lt"/>
                <a:cs typeface="+mn-lt"/>
              </a:rPr>
              <a:t>Utilises</a:t>
            </a:r>
            <a:r>
              <a:rPr lang="en-US">
                <a:ea typeface="+mn-lt"/>
                <a:cs typeface="+mn-lt"/>
              </a:rPr>
              <a:t> </a:t>
            </a:r>
            <a:r>
              <a:rPr lang="en-GB">
                <a:ea typeface="+mn-lt"/>
                <a:cs typeface="+mn-lt"/>
              </a:rPr>
              <a:t>‘Fairtrade</a:t>
            </a:r>
            <a:r>
              <a:rPr lang="en-GB"/>
              <a:t> certified gold’ and </a:t>
            </a:r>
            <a:r>
              <a:rPr lang="en-US">
                <a:ea typeface="+mn-lt"/>
                <a:cs typeface="+mn-lt"/>
              </a:rPr>
              <a:t>‘</a:t>
            </a:r>
            <a:r>
              <a:rPr lang="en-GB"/>
              <a:t>fairer materials and more responsible practices’</a:t>
            </a:r>
            <a:endParaRPr lang="en-US" sz="1400">
              <a:ea typeface="+mn-lt"/>
              <a:cs typeface="+mn-lt"/>
            </a:endParaRPr>
          </a:p>
          <a:p>
            <a:pPr marL="285750" indent="-285750">
              <a:buClr>
                <a:srgbClr val="00B0F0"/>
              </a:buClr>
              <a:buFont typeface="Wingdings"/>
              <a:buChar char="§"/>
            </a:pPr>
            <a:endParaRPr lang="en-US" sz="1400">
              <a:ea typeface="+mn-lt"/>
              <a:cs typeface="+mn-lt"/>
            </a:endParaRPr>
          </a:p>
          <a:p>
            <a:pPr marL="285750" indent="-285750">
              <a:buClr>
                <a:srgbClr val="00B0F0"/>
              </a:buClr>
              <a:buFont typeface="Wingdings"/>
              <a:buChar char="§"/>
            </a:pPr>
            <a:r>
              <a:rPr lang="en-GB"/>
              <a:t>Creating a ’fairer and more sustainable electronics industry’</a:t>
            </a:r>
          </a:p>
          <a:p>
            <a:pPr>
              <a:buClr>
                <a:srgbClr val="00B0F0"/>
              </a:buClr>
            </a:pPr>
            <a:r>
              <a:rPr lang="en-GB" sz="1400">
                <a:ea typeface="+mn-lt"/>
                <a:cs typeface="+mn-lt"/>
              </a:rPr>
              <a:t>      					 (</a:t>
            </a:r>
            <a:r>
              <a:rPr lang="en-GB" sz="1400" dirty="0">
                <a:ea typeface="+mn-lt"/>
                <a:cs typeface="+mn-lt"/>
              </a:rPr>
              <a:t>Fairphone</a:t>
            </a:r>
            <a:r>
              <a:rPr lang="en-GB" sz="1400">
                <a:ea typeface="+mn-lt"/>
                <a:cs typeface="+mn-lt"/>
              </a:rPr>
              <a:t>, 2020)</a:t>
            </a:r>
            <a:endParaRPr lang="en-US">
              <a:ea typeface="+mn-lt"/>
              <a:cs typeface="+mn-lt"/>
            </a:endParaRPr>
          </a:p>
        </p:txBody>
      </p:sp>
      <p:pic>
        <p:nvPicPr>
          <p:cNvPr id="4" name="Picture 3" descr="A close up of electronics&#10;&#10;Description generated with very high confidence">
            <a:extLst>
              <a:ext uri="{FF2B5EF4-FFF2-40B4-BE49-F238E27FC236}">
                <a16:creationId xmlns:a16="http://schemas.microsoft.com/office/drawing/2014/main" id="{2CBDE86F-A393-4FCE-9123-FCE602872362}"/>
              </a:ext>
            </a:extLst>
          </p:cNvPr>
          <p:cNvPicPr>
            <a:picLocks noChangeAspect="1"/>
          </p:cNvPicPr>
          <p:nvPr/>
        </p:nvPicPr>
        <p:blipFill>
          <a:blip r:embed="rId5"/>
          <a:stretch>
            <a:fillRect/>
          </a:stretch>
        </p:blipFill>
        <p:spPr>
          <a:xfrm>
            <a:off x="7075070" y="2116539"/>
            <a:ext cx="4418227" cy="2626863"/>
          </a:xfrm>
          <a:prstGeom prst="rect">
            <a:avLst/>
          </a:prstGeom>
        </p:spPr>
      </p:pic>
      <p:sp>
        <p:nvSpPr>
          <p:cNvPr id="8" name="TextBox 7">
            <a:extLst>
              <a:ext uri="{FF2B5EF4-FFF2-40B4-BE49-F238E27FC236}">
                <a16:creationId xmlns:a16="http://schemas.microsoft.com/office/drawing/2014/main" id="{890C7B3C-8F33-42F1-907C-8FA689124453}"/>
              </a:ext>
            </a:extLst>
          </p:cNvPr>
          <p:cNvSpPr txBox="1"/>
          <p:nvPr/>
        </p:nvSpPr>
        <p:spPr>
          <a:xfrm>
            <a:off x="336331" y="756745"/>
            <a:ext cx="58174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cap="all">
                <a:solidFill>
                  <a:srgbClr val="0070C0"/>
                </a:solidFill>
                <a:latin typeface="Franklin Gothic Demi"/>
              </a:rPr>
              <a:t>Information about </a:t>
            </a:r>
            <a:r>
              <a:rPr lang="en-US" sz="2800" cap="all" err="1">
                <a:solidFill>
                  <a:srgbClr val="0070C0"/>
                </a:solidFill>
                <a:latin typeface="Franklin Gothic Demi"/>
              </a:rPr>
              <a:t>FAirphone</a:t>
            </a:r>
            <a:endParaRPr lang="en-US" sz="2800" cap="all">
              <a:solidFill>
                <a:srgbClr val="0070C0"/>
              </a:solidFill>
              <a:latin typeface="Franklin Gothic Demi"/>
            </a:endParaRPr>
          </a:p>
        </p:txBody>
      </p:sp>
      <p:sp>
        <p:nvSpPr>
          <p:cNvPr id="3" name="TextBox 2">
            <a:extLst>
              <a:ext uri="{FF2B5EF4-FFF2-40B4-BE49-F238E27FC236}">
                <a16:creationId xmlns:a16="http://schemas.microsoft.com/office/drawing/2014/main" id="{0D1CB676-C7D8-4E61-85D2-68BA43091FEC}"/>
              </a:ext>
            </a:extLst>
          </p:cNvPr>
          <p:cNvSpPr txBox="1"/>
          <p:nvPr/>
        </p:nvSpPr>
        <p:spPr>
          <a:xfrm>
            <a:off x="7082287" y="468126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lumMod val="50000"/>
                  </a:schemeClr>
                </a:solidFill>
              </a:rPr>
              <a:t>Source: Fairphone (2020)</a:t>
            </a:r>
          </a:p>
        </p:txBody>
      </p:sp>
      <p:pic>
        <p:nvPicPr>
          <p:cNvPr id="7" name="Audio 6">
            <a:hlinkClick r:id="" action="ppaction://media"/>
            <a:extLst>
              <a:ext uri="{FF2B5EF4-FFF2-40B4-BE49-F238E27FC236}">
                <a16:creationId xmlns:a16="http://schemas.microsoft.com/office/drawing/2014/main" id="{4B2E1DDC-B03B-594E-B9F3-1814C7AE30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2371" y="611955"/>
            <a:ext cx="812800" cy="812800"/>
          </a:xfrm>
          <a:prstGeom prst="rect">
            <a:avLst/>
          </a:prstGeom>
        </p:spPr>
      </p:pic>
    </p:spTree>
    <p:extLst>
      <p:ext uri="{BB962C8B-B14F-4D97-AF65-F5344CB8AC3E}">
        <p14:creationId xmlns:p14="http://schemas.microsoft.com/office/powerpoint/2010/main" val="35499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35B7A4-5760-D244-838F-1F89EE3AA7DB}"/>
              </a:ext>
            </a:extLst>
          </p:cNvPr>
          <p:cNvPicPr>
            <a:picLocks noChangeAspect="1"/>
          </p:cNvPicPr>
          <p:nvPr/>
        </p:nvPicPr>
        <p:blipFill>
          <a:blip r:embed="rId5"/>
          <a:stretch>
            <a:fillRect/>
          </a:stretch>
        </p:blipFill>
        <p:spPr>
          <a:xfrm>
            <a:off x="3682824" y="3816818"/>
            <a:ext cx="5831990" cy="2211029"/>
          </a:xfrm>
          <a:prstGeom prst="rect">
            <a:avLst/>
          </a:prstGeom>
        </p:spPr>
      </p:pic>
      <p:pic>
        <p:nvPicPr>
          <p:cNvPr id="4" name="Picture 4" descr="A picture containing computer&#10;&#10;Description generated with very high confidence">
            <a:extLst>
              <a:ext uri="{FF2B5EF4-FFF2-40B4-BE49-F238E27FC236}">
                <a16:creationId xmlns:a16="http://schemas.microsoft.com/office/drawing/2014/main" id="{DC809E03-14C2-43A2-B718-732F829F9B71}"/>
              </a:ext>
            </a:extLst>
          </p:cNvPr>
          <p:cNvPicPr>
            <a:picLocks noChangeAspect="1"/>
          </p:cNvPicPr>
          <p:nvPr/>
        </p:nvPicPr>
        <p:blipFill rotWithShape="1">
          <a:blip r:embed="rId6"/>
          <a:srcRect l="-66" t="9596" r="72753" b="4545"/>
          <a:stretch/>
        </p:blipFill>
        <p:spPr>
          <a:xfrm>
            <a:off x="8318750" y="2945581"/>
            <a:ext cx="3873250" cy="6164532"/>
          </a:xfrm>
          <a:prstGeom prst="rect">
            <a:avLst/>
          </a:prstGeom>
        </p:spPr>
      </p:pic>
      <p:pic>
        <p:nvPicPr>
          <p:cNvPr id="3" name="Picture 5" descr="A screenshot of a cell phone&#10;&#10;Description generated with very high confidence">
            <a:extLst>
              <a:ext uri="{FF2B5EF4-FFF2-40B4-BE49-F238E27FC236}">
                <a16:creationId xmlns:a16="http://schemas.microsoft.com/office/drawing/2014/main" id="{FC6A8AC7-95A4-4294-9299-C16440B7F7F7}"/>
              </a:ext>
            </a:extLst>
          </p:cNvPr>
          <p:cNvPicPr>
            <a:picLocks noChangeAspect="1"/>
          </p:cNvPicPr>
          <p:nvPr/>
        </p:nvPicPr>
        <p:blipFill>
          <a:blip r:embed="rId7"/>
          <a:stretch>
            <a:fillRect/>
          </a:stretch>
        </p:blipFill>
        <p:spPr>
          <a:xfrm>
            <a:off x="0" y="0"/>
            <a:ext cx="4100513" cy="4157213"/>
          </a:xfrm>
          <a:prstGeom prst="rect">
            <a:avLst/>
          </a:prstGeom>
        </p:spPr>
      </p:pic>
      <p:pic>
        <p:nvPicPr>
          <p:cNvPr id="2" name="Picture 2" descr="A screenshot of a social media post&#10;&#10;Description generated with very high confidence">
            <a:extLst>
              <a:ext uri="{FF2B5EF4-FFF2-40B4-BE49-F238E27FC236}">
                <a16:creationId xmlns:a16="http://schemas.microsoft.com/office/drawing/2014/main" id="{C9138213-E472-40FE-8119-9F9E1F86542D}"/>
              </a:ext>
            </a:extLst>
          </p:cNvPr>
          <p:cNvPicPr>
            <a:picLocks noChangeAspect="1"/>
          </p:cNvPicPr>
          <p:nvPr/>
        </p:nvPicPr>
        <p:blipFill rotWithShape="1">
          <a:blip r:embed="rId8"/>
          <a:srcRect l="22113" t="41750" r="14084" b="19250"/>
          <a:stretch/>
        </p:blipFill>
        <p:spPr>
          <a:xfrm>
            <a:off x="3782851" y="0"/>
            <a:ext cx="8409149" cy="2895725"/>
          </a:xfrm>
          <a:prstGeom prst="rect">
            <a:avLst/>
          </a:prstGeom>
        </p:spPr>
      </p:pic>
      <p:pic>
        <p:nvPicPr>
          <p:cNvPr id="5" name="Online Media 4" descr="12.m4a">
            <a:hlinkClick r:id="" action="ppaction://media"/>
            <a:extLst>
              <a:ext uri="{FF2B5EF4-FFF2-40B4-BE49-F238E27FC236}">
                <a16:creationId xmlns:a16="http://schemas.microsoft.com/office/drawing/2014/main" id="{2E03DB9E-EBCA-8345-9937-A4854FFF42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56994" y="743310"/>
            <a:ext cx="812800" cy="863600"/>
          </a:xfrm>
          <a:prstGeom prst="rect">
            <a:avLst/>
          </a:prstGeom>
        </p:spPr>
      </p:pic>
      <p:pic>
        <p:nvPicPr>
          <p:cNvPr id="6" name="Picture 5">
            <a:extLst>
              <a:ext uri="{FF2B5EF4-FFF2-40B4-BE49-F238E27FC236}">
                <a16:creationId xmlns:a16="http://schemas.microsoft.com/office/drawing/2014/main" id="{FA767759-918A-D043-B995-17DF1743294D}"/>
              </a:ext>
            </a:extLst>
          </p:cNvPr>
          <p:cNvPicPr>
            <a:picLocks noChangeAspect="1"/>
          </p:cNvPicPr>
          <p:nvPr/>
        </p:nvPicPr>
        <p:blipFill rotWithShape="1">
          <a:blip r:embed="rId10"/>
          <a:srcRect l="711" t="358" r="782" b="2200"/>
          <a:stretch/>
        </p:blipFill>
        <p:spPr>
          <a:xfrm>
            <a:off x="0" y="4207069"/>
            <a:ext cx="5072063" cy="2764969"/>
          </a:xfrm>
          <a:prstGeom prst="rect">
            <a:avLst/>
          </a:prstGeom>
        </p:spPr>
      </p:pic>
    </p:spTree>
    <p:extLst>
      <p:ext uri="{BB962C8B-B14F-4D97-AF65-F5344CB8AC3E}">
        <p14:creationId xmlns:p14="http://schemas.microsoft.com/office/powerpoint/2010/main" val="8935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A person in a blue uniform holding a gun&#10;&#10;Description generated with high confidence">
            <a:extLst>
              <a:ext uri="{FF2B5EF4-FFF2-40B4-BE49-F238E27FC236}">
                <a16:creationId xmlns:a16="http://schemas.microsoft.com/office/drawing/2014/main" id="{ADC44549-0A27-463E-9E3D-30BD7F89840C}"/>
              </a:ext>
            </a:extLst>
          </p:cNvPr>
          <p:cNvPicPr>
            <a:picLocks noGrp="1" noChangeAspect="1"/>
          </p:cNvPicPr>
          <p:nvPr>
            <p:ph idx="1"/>
          </p:nvPr>
        </p:nvPicPr>
        <p:blipFill rotWithShape="1">
          <a:blip r:embed="rId5"/>
          <a:srcRect t="9702" b="5712"/>
          <a:stretch/>
        </p:blipFill>
        <p:spPr>
          <a:xfrm>
            <a:off x="20" y="10"/>
            <a:ext cx="12191980" cy="6857990"/>
          </a:xfrm>
          <a:prstGeom prst="rect">
            <a:avLst/>
          </a:prstGeom>
        </p:spPr>
      </p:pic>
      <p:pic>
        <p:nvPicPr>
          <p:cNvPr id="2" name="Online Media 1" descr="13.m4a">
            <a:hlinkClick r:id="" action="ppaction://media"/>
            <a:extLst>
              <a:ext uri="{FF2B5EF4-FFF2-40B4-BE49-F238E27FC236}">
                <a16:creationId xmlns:a16="http://schemas.microsoft.com/office/drawing/2014/main" id="{AF9F66FB-79A3-F347-BBA0-5D4150A404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2039" y="250825"/>
            <a:ext cx="812800" cy="812800"/>
          </a:xfrm>
          <a:prstGeom prst="rect">
            <a:avLst/>
          </a:prstGeom>
        </p:spPr>
      </p:pic>
    </p:spTree>
    <p:extLst>
      <p:ext uri="{BB962C8B-B14F-4D97-AF65-F5344CB8AC3E}">
        <p14:creationId xmlns:p14="http://schemas.microsoft.com/office/powerpoint/2010/main" val="37615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60EF-27B9-4C97-8A8C-7E518C924A21}"/>
              </a:ext>
            </a:extLst>
          </p:cNvPr>
          <p:cNvSpPr>
            <a:spLocks noGrp="1"/>
          </p:cNvSpPr>
          <p:nvPr>
            <p:ph type="title"/>
          </p:nvPr>
        </p:nvSpPr>
        <p:spPr>
          <a:xfrm>
            <a:off x="4192865" y="447823"/>
            <a:ext cx="11029616" cy="988332"/>
          </a:xfrm>
        </p:spPr>
        <p:txBody>
          <a:bodyPr/>
          <a:lstStyle/>
          <a:p>
            <a:r>
              <a:rPr lang="en-US">
                <a:solidFill>
                  <a:srgbClr val="0070C0"/>
                </a:solidFill>
              </a:rPr>
              <a:t>Fairphone vs apple</a:t>
            </a:r>
          </a:p>
        </p:txBody>
      </p:sp>
      <p:pic>
        <p:nvPicPr>
          <p:cNvPr id="7" name="Picture 7" descr="A close up of a map&#10;&#10;Description generated with high confidence">
            <a:extLst>
              <a:ext uri="{FF2B5EF4-FFF2-40B4-BE49-F238E27FC236}">
                <a16:creationId xmlns:a16="http://schemas.microsoft.com/office/drawing/2014/main" id="{C8A4F9EC-888C-4587-9435-FC2BCB460A1B}"/>
              </a:ext>
            </a:extLst>
          </p:cNvPr>
          <p:cNvPicPr>
            <a:picLocks noGrp="1" noChangeAspect="1"/>
          </p:cNvPicPr>
          <p:nvPr>
            <p:ph sz="half" idx="2"/>
          </p:nvPr>
        </p:nvPicPr>
        <p:blipFill>
          <a:blip r:embed="rId5"/>
          <a:stretch>
            <a:fillRect/>
          </a:stretch>
        </p:blipFill>
        <p:spPr>
          <a:xfrm>
            <a:off x="832761" y="1777833"/>
            <a:ext cx="4253220" cy="4855657"/>
          </a:xfrm>
        </p:spPr>
      </p:pic>
      <p:sp>
        <p:nvSpPr>
          <p:cNvPr id="11" name="Text Placeholder 10">
            <a:extLst>
              <a:ext uri="{FF2B5EF4-FFF2-40B4-BE49-F238E27FC236}">
                <a16:creationId xmlns:a16="http://schemas.microsoft.com/office/drawing/2014/main" id="{5592AAEC-34A0-1945-A232-A65771153867}"/>
              </a:ext>
            </a:extLst>
          </p:cNvPr>
          <p:cNvSpPr>
            <a:spLocks noGrp="1"/>
          </p:cNvSpPr>
          <p:nvPr>
            <p:ph type="body" sz="quarter" idx="3"/>
          </p:nvPr>
        </p:nvSpPr>
        <p:spPr/>
        <p:txBody>
          <a:bodyPr/>
          <a:lstStyle/>
          <a:p>
            <a:endParaRPr lang="en-US"/>
          </a:p>
        </p:txBody>
      </p:sp>
      <p:sp>
        <p:nvSpPr>
          <p:cNvPr id="12" name="Rectangle: Rounded Corners 8">
            <a:extLst>
              <a:ext uri="{FF2B5EF4-FFF2-40B4-BE49-F238E27FC236}">
                <a16:creationId xmlns:a16="http://schemas.microsoft.com/office/drawing/2014/main" id="{5B38167C-364D-1648-88DD-1834A8ADAF29}"/>
              </a:ext>
            </a:extLst>
          </p:cNvPr>
          <p:cNvSpPr/>
          <p:nvPr/>
        </p:nvSpPr>
        <p:spPr>
          <a:xfrm>
            <a:off x="6416039" y="1630909"/>
            <a:ext cx="4580252" cy="4764484"/>
          </a:xfrm>
          <a:prstGeom prst="round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5">
            <a:extLst>
              <a:ext uri="{FF2B5EF4-FFF2-40B4-BE49-F238E27FC236}">
                <a16:creationId xmlns:a16="http://schemas.microsoft.com/office/drawing/2014/main" id="{C730691B-7F04-904A-AC06-36A4124256EC}"/>
              </a:ext>
            </a:extLst>
          </p:cNvPr>
          <p:cNvSpPr>
            <a:spLocks noGrp="1"/>
          </p:cNvSpPr>
          <p:nvPr>
            <p:ph sz="quarter" idx="4"/>
          </p:nvPr>
        </p:nvSpPr>
        <p:spPr>
          <a:xfrm>
            <a:off x="6603211" y="2250892"/>
            <a:ext cx="4205908" cy="3553224"/>
          </a:xfrm>
        </p:spPr>
        <p:txBody>
          <a:bodyPr vert="horz" lIns="91440" tIns="45720" rIns="91440" bIns="45720" rtlCol="0" anchor="t">
            <a:noAutofit/>
          </a:bodyPr>
          <a:lstStyle/>
          <a:p>
            <a:pPr marL="0" indent="0">
              <a:buNone/>
            </a:pPr>
            <a:endParaRPr lang="en-US" sz="2000" b="1" dirty="0">
              <a:solidFill>
                <a:schemeClr val="tx1"/>
              </a:solidFill>
              <a:ea typeface="+mn-lt"/>
              <a:cs typeface="+mn-lt"/>
            </a:endParaRPr>
          </a:p>
          <a:p>
            <a:pPr marL="305435" indent="-305435"/>
            <a:r>
              <a:rPr lang="en-US" sz="2000" b="1" dirty="0">
                <a:solidFill>
                  <a:srgbClr val="00B0F0"/>
                </a:solidFill>
                <a:ea typeface="+mn-lt"/>
                <a:cs typeface="+mn-lt"/>
              </a:rPr>
              <a:t>Better battery power</a:t>
            </a:r>
            <a:endParaRPr lang="en-US" dirty="0">
              <a:solidFill>
                <a:srgbClr val="00B0F0"/>
              </a:solidFill>
              <a:ea typeface="+mn-lt"/>
              <a:cs typeface="+mn-lt"/>
            </a:endParaRPr>
          </a:p>
          <a:p>
            <a:pPr marL="305435" indent="-305435"/>
            <a:r>
              <a:rPr lang="en-US" sz="2000" b="1" dirty="0">
                <a:solidFill>
                  <a:srgbClr val="00B0F0"/>
                </a:solidFill>
                <a:ea typeface="+mn-lt"/>
                <a:cs typeface="+mn-lt"/>
              </a:rPr>
              <a:t>Lighter</a:t>
            </a:r>
          </a:p>
          <a:p>
            <a:pPr marL="305435" indent="-305435"/>
            <a:r>
              <a:rPr lang="en-US" sz="2000" b="1" dirty="0">
                <a:solidFill>
                  <a:srgbClr val="00B0F0"/>
                </a:solidFill>
              </a:rPr>
              <a:t>Modular design - easier to recycle and therefore more environmentally friendly</a:t>
            </a:r>
          </a:p>
          <a:p>
            <a:pPr marL="305435" indent="-305435"/>
            <a:r>
              <a:rPr lang="en-US" sz="2000" b="1" dirty="0">
                <a:solidFill>
                  <a:srgbClr val="00B0F0"/>
                </a:solidFill>
              </a:rPr>
              <a:t>£290 Cheaper than iPhone 11</a:t>
            </a:r>
          </a:p>
          <a:p>
            <a:pPr marL="305435" indent="-305435"/>
            <a:endParaRPr lang="en-US" sz="2000" b="1" dirty="0">
              <a:solidFill>
                <a:srgbClr val="00B0F0"/>
              </a:solidFill>
            </a:endParaRPr>
          </a:p>
          <a:p>
            <a:pPr marL="0" indent="0">
              <a:buNone/>
            </a:pPr>
            <a:endParaRPr lang="en-US" sz="1200" dirty="0"/>
          </a:p>
          <a:p>
            <a:pPr marL="305435" indent="-305435"/>
            <a:endParaRPr lang="en-US" dirty="0"/>
          </a:p>
        </p:txBody>
      </p:sp>
      <p:sp>
        <p:nvSpPr>
          <p:cNvPr id="14" name="Text Placeholder 4">
            <a:extLst>
              <a:ext uri="{FF2B5EF4-FFF2-40B4-BE49-F238E27FC236}">
                <a16:creationId xmlns:a16="http://schemas.microsoft.com/office/drawing/2014/main" id="{823587DC-ACDE-814B-AD1D-94C7DE1AC59E}"/>
              </a:ext>
            </a:extLst>
          </p:cNvPr>
          <p:cNvSpPr txBox="1">
            <a:spLocks/>
          </p:cNvSpPr>
          <p:nvPr/>
        </p:nvSpPr>
        <p:spPr>
          <a:xfrm>
            <a:off x="7273203" y="1572376"/>
            <a:ext cx="3322955" cy="380844"/>
          </a:xfrm>
          <a:prstGeom prst="rect">
            <a:avLst/>
          </a:prstGeom>
        </p:spPr>
        <p:txBody>
          <a:bodyPr vert="horz" lIns="91440" tIns="45720" rIns="91440" bIns="45720"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endParaRPr lang="en-US" sz="2400" b="1">
              <a:solidFill>
                <a:srgbClr val="92D050"/>
              </a:solidFill>
            </a:endParaRPr>
          </a:p>
          <a:p>
            <a:r>
              <a:rPr lang="en-US" sz="2400" b="1">
                <a:solidFill>
                  <a:srgbClr val="92D050"/>
                </a:solidFill>
              </a:rPr>
              <a:t>Fairphone Advantages</a:t>
            </a:r>
          </a:p>
        </p:txBody>
      </p:sp>
      <p:pic>
        <p:nvPicPr>
          <p:cNvPr id="9" name="音频 8">
            <a:hlinkClick r:id="" action="ppaction://media"/>
            <a:extLst>
              <a:ext uri="{FF2B5EF4-FFF2-40B4-BE49-F238E27FC236}">
                <a16:creationId xmlns:a16="http://schemas.microsoft.com/office/drawing/2014/main" id="{790EA2F9-6D1E-484C-A378-6B638AE17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6545" y="6250136"/>
            <a:ext cx="487362" cy="487362"/>
          </a:xfrm>
          <a:prstGeom prst="rect">
            <a:avLst/>
          </a:prstGeom>
        </p:spPr>
      </p:pic>
    </p:spTree>
    <p:extLst>
      <p:ext uri="{BB962C8B-B14F-4D97-AF65-F5344CB8AC3E}">
        <p14:creationId xmlns:p14="http://schemas.microsoft.com/office/powerpoint/2010/main" val="3033068233"/>
      </p:ext>
    </p:extLst>
  </p:cSld>
  <p:clrMapOvr>
    <a:masterClrMapping/>
  </p:clrMapOvr>
  <mc:AlternateContent xmlns:mc="http://schemas.openxmlformats.org/markup-compatibility/2006" xmlns:p14="http://schemas.microsoft.com/office/powerpoint/2010/main">
    <mc:Choice Requires="p14">
      <p:transition spd="slow" p14:dur="2000" advTm="29143"/>
    </mc:Choice>
    <mc:Fallback xmlns="">
      <p:transition spd="slow" advTm="2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A23DE-527F-4919-A9A5-D79CDFFCD9A6}"/>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r>
              <a:rPr lang="en-US" sz="6600" b="0" kern="1200" cap="all">
                <a:solidFill>
                  <a:srgbClr val="FFFFFF">
                    <a:alpha val="90000"/>
                  </a:srgbClr>
                </a:solidFill>
                <a:latin typeface="+mj-lt"/>
                <a:ea typeface="+mj-ea"/>
                <a:cs typeface="+mj-cs"/>
              </a:rPr>
              <a:t>Survey &amp; Discussion </a:t>
            </a:r>
          </a:p>
        </p:txBody>
      </p:sp>
      <p:sp>
        <p:nvSpPr>
          <p:cNvPr id="17" name="Rectangle 16">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2212487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71BE674-F3F7-462B-9CB7-FF4DE11F72BE}"/>
              </a:ext>
            </a:extLst>
          </p:cNvPr>
          <p:cNvSpPr>
            <a:spLocks noGrp="1"/>
          </p:cNvSpPr>
          <p:nvPr>
            <p:ph type="title"/>
          </p:nvPr>
        </p:nvSpPr>
        <p:spPr>
          <a:xfrm>
            <a:off x="771148" y="1037967"/>
            <a:ext cx="3054091" cy="4709131"/>
          </a:xfrm>
        </p:spPr>
        <p:txBody>
          <a:bodyPr anchor="ctr">
            <a:normAutofit/>
          </a:bodyPr>
          <a:lstStyle/>
          <a:p>
            <a:r>
              <a:rPr lang="en-US">
                <a:solidFill>
                  <a:srgbClr val="FFFEFF"/>
                </a:solidFill>
              </a:rPr>
              <a:t>DATA COLLECTION</a:t>
            </a:r>
          </a:p>
        </p:txBody>
      </p:sp>
      <p:sp>
        <p:nvSpPr>
          <p:cNvPr id="3" name="Content Placeholder 2">
            <a:extLst>
              <a:ext uri="{FF2B5EF4-FFF2-40B4-BE49-F238E27FC236}">
                <a16:creationId xmlns:a16="http://schemas.microsoft.com/office/drawing/2014/main" id="{EECE24E8-A059-499E-BA47-0483D20F85EB}"/>
              </a:ext>
            </a:extLst>
          </p:cNvPr>
          <p:cNvSpPr>
            <a:spLocks noGrp="1"/>
          </p:cNvSpPr>
          <p:nvPr>
            <p:ph idx="1"/>
          </p:nvPr>
        </p:nvSpPr>
        <p:spPr>
          <a:xfrm>
            <a:off x="4534935" y="1037968"/>
            <a:ext cx="6725899" cy="4820832"/>
          </a:xfrm>
        </p:spPr>
        <p:txBody>
          <a:bodyPr>
            <a:normAutofit/>
          </a:bodyPr>
          <a:lstStyle/>
          <a:p>
            <a:pPr marL="305435" indent="-305435"/>
            <a:r>
              <a:rPr lang="en-US" sz="2800"/>
              <a:t>Survey</a:t>
            </a:r>
          </a:p>
          <a:p>
            <a:pPr marL="629920" lvl="1" indent="-305435"/>
            <a:r>
              <a:rPr lang="en-US" sz="2400"/>
              <a:t>48 participants</a:t>
            </a:r>
          </a:p>
          <a:p>
            <a:pPr marL="629920" lvl="1" indent="-305435"/>
            <a:r>
              <a:rPr lang="en-US" sz="2400">
                <a:ea typeface="+mn-lt"/>
                <a:cs typeface="+mn-lt"/>
              </a:rPr>
              <a:t>Distributed via Information Services update</a:t>
            </a:r>
          </a:p>
          <a:p>
            <a:pPr marL="629920" lvl="1" indent="-305435"/>
            <a:r>
              <a:rPr lang="en-US" sz="2400"/>
              <a:t>Mix of multiple choice and open questions </a:t>
            </a:r>
          </a:p>
          <a:p>
            <a:pPr marL="629920" lvl="2" indent="0">
              <a:buNone/>
            </a:pPr>
            <a:r>
              <a:rPr lang="en-US" sz="1800">
                <a:ea typeface="+mn-lt"/>
                <a:cs typeface="+mn-lt"/>
              </a:rPr>
              <a:t>(Vogel, 2005)</a:t>
            </a:r>
            <a:endParaRPr lang="en-US" sz="1800"/>
          </a:p>
          <a:p>
            <a:pPr marL="305435" indent="-305435"/>
            <a:r>
              <a:rPr lang="en-US" sz="2800"/>
              <a:t>Direct communications with Fairphone</a:t>
            </a:r>
          </a:p>
        </p:txBody>
      </p:sp>
      <p:pic>
        <p:nvPicPr>
          <p:cNvPr id="4" name="Online Media 3" descr="18.m4a">
            <a:hlinkClick r:id="" action="ppaction://media"/>
            <a:extLst>
              <a:ext uri="{FF2B5EF4-FFF2-40B4-BE49-F238E27FC236}">
                <a16:creationId xmlns:a16="http://schemas.microsoft.com/office/drawing/2014/main" id="{29795151-F087-AB41-AB01-575AEFC40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960" y="879475"/>
            <a:ext cx="812800" cy="812800"/>
          </a:xfrm>
          <a:prstGeom prst="rect">
            <a:avLst/>
          </a:prstGeom>
        </p:spPr>
      </p:pic>
    </p:spTree>
    <p:extLst>
      <p:ext uri="{BB962C8B-B14F-4D97-AF65-F5344CB8AC3E}">
        <p14:creationId xmlns:p14="http://schemas.microsoft.com/office/powerpoint/2010/main" val="19260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8" name="Rectangle 47">
            <a:extLst>
              <a:ext uri="{FF2B5EF4-FFF2-40B4-BE49-F238E27FC236}">
                <a16:creationId xmlns:a16="http://schemas.microsoft.com/office/drawing/2014/main" id="{963FC0CD-F19B-4D9C-9C47-EB7E9D16E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11EF5-B371-4860-A8C0-50DDE1E41F17}"/>
              </a:ext>
            </a:extLst>
          </p:cNvPr>
          <p:cNvSpPr>
            <a:spLocks noGrp="1"/>
          </p:cNvSpPr>
          <p:nvPr>
            <p:ph type="title"/>
          </p:nvPr>
        </p:nvSpPr>
        <p:spPr>
          <a:xfrm>
            <a:off x="379908" y="-66854"/>
            <a:ext cx="10993549" cy="1428750"/>
          </a:xfrm>
        </p:spPr>
        <p:txBody>
          <a:bodyPr vert="horz" lIns="91440" tIns="45720" rIns="91440" bIns="45720" rtlCol="0" anchor="b">
            <a:normAutofit/>
          </a:bodyPr>
          <a:lstStyle/>
          <a:p>
            <a:r>
              <a:rPr lang="en-US">
                <a:solidFill>
                  <a:srgbClr val="0070C0"/>
                </a:solidFill>
              </a:rPr>
              <a:t>Handsets owned over previous 10 years</a:t>
            </a:r>
          </a:p>
        </p:txBody>
      </p:sp>
      <p:sp>
        <p:nvSpPr>
          <p:cNvPr id="50" name="Rectangle 49">
            <a:extLst>
              <a:ext uri="{FF2B5EF4-FFF2-40B4-BE49-F238E27FC236}">
                <a16:creationId xmlns:a16="http://schemas.microsoft.com/office/drawing/2014/main" id="{2E70159E-5269-4C18-AA0B-D50513DB3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51">
            <a:extLst>
              <a:ext uri="{FF2B5EF4-FFF2-40B4-BE49-F238E27FC236}">
                <a16:creationId xmlns:a16="http://schemas.microsoft.com/office/drawing/2014/main" id="{BBBE9C8C-98B2-41C2-B47B-9A396CBA2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53">
            <a:extLst>
              <a:ext uri="{FF2B5EF4-FFF2-40B4-BE49-F238E27FC236}">
                <a16:creationId xmlns:a16="http://schemas.microsoft.com/office/drawing/2014/main" id="{B2ECCA3D-5ECA-4A8B-B9D7-CE6DEB72B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A close up of a logo&#10;&#10;Description generated with very high confidence">
            <a:extLst>
              <a:ext uri="{FF2B5EF4-FFF2-40B4-BE49-F238E27FC236}">
                <a16:creationId xmlns:a16="http://schemas.microsoft.com/office/drawing/2014/main" id="{5934B26E-F450-47E9-BDC9-75F553D71598}"/>
              </a:ext>
            </a:extLst>
          </p:cNvPr>
          <p:cNvPicPr>
            <a:picLocks noGrp="1" noChangeAspect="1"/>
          </p:cNvPicPr>
          <p:nvPr>
            <p:ph idx="1"/>
          </p:nvPr>
        </p:nvPicPr>
        <p:blipFill rotWithShape="1">
          <a:blip r:embed="rId5"/>
          <a:srcRect l="17369" t="23708" r="27714" b="5471"/>
          <a:stretch/>
        </p:blipFill>
        <p:spPr>
          <a:xfrm>
            <a:off x="2466075" y="1841701"/>
            <a:ext cx="7272025" cy="3945344"/>
          </a:xfrm>
          <a:prstGeom prst="rect">
            <a:avLst/>
          </a:prstGeom>
        </p:spPr>
      </p:pic>
      <p:sp>
        <p:nvSpPr>
          <p:cNvPr id="3" name="Rectangle 2">
            <a:extLst>
              <a:ext uri="{FF2B5EF4-FFF2-40B4-BE49-F238E27FC236}">
                <a16:creationId xmlns:a16="http://schemas.microsoft.com/office/drawing/2014/main" id="{9D702A64-D5FE-4481-A81B-EDE33581FA0F}"/>
              </a:ext>
            </a:extLst>
          </p:cNvPr>
          <p:cNvSpPr/>
          <p:nvPr/>
        </p:nvSpPr>
        <p:spPr>
          <a:xfrm>
            <a:off x="7837412" y="4898141"/>
            <a:ext cx="1880063" cy="902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rPr>
              <a:t>[One respondent had 10+]</a:t>
            </a:r>
          </a:p>
        </p:txBody>
      </p:sp>
      <p:pic>
        <p:nvPicPr>
          <p:cNvPr id="5" name="Online Media 4" descr="19.m4a">
            <a:hlinkClick r:id="" action="ppaction://media"/>
            <a:extLst>
              <a:ext uri="{FF2B5EF4-FFF2-40B4-BE49-F238E27FC236}">
                <a16:creationId xmlns:a16="http://schemas.microsoft.com/office/drawing/2014/main" id="{B696BF8E-9713-4F4D-8451-36D8919C9D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3056" y="646603"/>
            <a:ext cx="812800" cy="812800"/>
          </a:xfrm>
          <a:prstGeom prst="rect">
            <a:avLst/>
          </a:prstGeom>
        </p:spPr>
      </p:pic>
    </p:spTree>
    <p:extLst>
      <p:ext uri="{BB962C8B-B14F-4D97-AF65-F5344CB8AC3E}">
        <p14:creationId xmlns:p14="http://schemas.microsoft.com/office/powerpoint/2010/main" val="276680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3187CA-1BD0-4332-8941-F19227F352EE}"/>
              </a:ext>
            </a:extLst>
          </p:cNvPr>
          <p:cNvSpPr>
            <a:spLocks noGrp="1"/>
          </p:cNvSpPr>
          <p:nvPr>
            <p:ph type="title"/>
          </p:nvPr>
        </p:nvSpPr>
        <p:spPr>
          <a:xfrm>
            <a:off x="746228" y="1037967"/>
            <a:ext cx="3054091" cy="4709131"/>
          </a:xfrm>
        </p:spPr>
        <p:txBody>
          <a:bodyPr anchor="ctr">
            <a:normAutofit/>
          </a:bodyPr>
          <a:lstStyle/>
          <a:p>
            <a:r>
              <a:rPr lang="en-US">
                <a:solidFill>
                  <a:srgbClr val="0070C0"/>
                </a:solidFill>
              </a:rPr>
              <a:t>Barriers to using one phone </a:t>
            </a:r>
          </a:p>
        </p:txBody>
      </p:sp>
      <p:sp>
        <p:nvSpPr>
          <p:cNvPr id="29" name="Rectangle 28">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F89D7E94-A16A-47C7-A978-BDFF5EF69260}"/>
              </a:ext>
            </a:extLst>
          </p:cNvPr>
          <p:cNvSpPr txBox="1"/>
          <p:nvPr/>
        </p:nvSpPr>
        <p:spPr>
          <a:xfrm>
            <a:off x="5141343" y="799381"/>
            <a:ext cx="56330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solidFill>
                <a:schemeClr val="tx1">
                  <a:lumMod val="50000"/>
                </a:schemeClr>
              </a:solidFill>
            </a:endParaRPr>
          </a:p>
        </p:txBody>
      </p:sp>
      <p:graphicFrame>
        <p:nvGraphicFramePr>
          <p:cNvPr id="22" name="Content Placeholder 6">
            <a:extLst>
              <a:ext uri="{FF2B5EF4-FFF2-40B4-BE49-F238E27FC236}">
                <a16:creationId xmlns:a16="http://schemas.microsoft.com/office/drawing/2014/main" id="{B4DC3F17-19FE-4094-B48E-E24E7E051F0F}"/>
              </a:ext>
            </a:extLst>
          </p:cNvPr>
          <p:cNvGraphicFramePr>
            <a:graphicFrameLocks noGrp="1"/>
          </p:cNvGraphicFramePr>
          <p:nvPr>
            <p:ph idx="1"/>
            <p:extLst>
              <p:ext uri="{D42A27DB-BD31-4B8C-83A1-F6EECF244321}">
                <p14:modId xmlns:p14="http://schemas.microsoft.com/office/powerpoint/2010/main" val="3021299655"/>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Online Media 2" descr="20.m4a">
            <a:hlinkClick r:id="" action="ppaction://media"/>
            <a:extLst>
              <a:ext uri="{FF2B5EF4-FFF2-40B4-BE49-F238E27FC236}">
                <a16:creationId xmlns:a16="http://schemas.microsoft.com/office/drawing/2014/main" id="{9D32BB8C-668B-4442-A5D5-91D4537ECC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56373" y="5026962"/>
            <a:ext cx="812800" cy="812800"/>
          </a:xfrm>
          <a:prstGeom prst="rect">
            <a:avLst/>
          </a:prstGeom>
        </p:spPr>
      </p:pic>
    </p:spTree>
    <p:extLst>
      <p:ext uri="{BB962C8B-B14F-4D97-AF65-F5344CB8AC3E}">
        <p14:creationId xmlns:p14="http://schemas.microsoft.com/office/powerpoint/2010/main" val="28349650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704A8-F5AF-4657-86AF-5F9A87A819F8}"/>
              </a:ext>
            </a:extLst>
          </p:cNvPr>
          <p:cNvSpPr>
            <a:spLocks noGrp="1"/>
          </p:cNvSpPr>
          <p:nvPr>
            <p:ph type="title"/>
          </p:nvPr>
        </p:nvSpPr>
        <p:spPr>
          <a:xfrm>
            <a:off x="581192" y="515250"/>
            <a:ext cx="11029616" cy="1188720"/>
          </a:xfrm>
        </p:spPr>
        <p:txBody>
          <a:bodyPr/>
          <a:lstStyle/>
          <a:p>
            <a:r>
              <a:rPr lang="en-US" b="1">
                <a:solidFill>
                  <a:srgbClr val="0070C0"/>
                </a:solidFill>
                <a:ea typeface="+mj-lt"/>
                <a:cs typeface="+mj-lt"/>
              </a:rPr>
              <a:t>Would you be happy to receive a Fairphone as a work handset?</a:t>
            </a:r>
            <a:endParaRPr lang="en-US">
              <a:solidFill>
                <a:srgbClr val="0070C0"/>
              </a:solidFill>
            </a:endParaRPr>
          </a:p>
        </p:txBody>
      </p:sp>
      <p:grpSp>
        <p:nvGrpSpPr>
          <p:cNvPr id="5" name="Group 4">
            <a:extLst>
              <a:ext uri="{FF2B5EF4-FFF2-40B4-BE49-F238E27FC236}">
                <a16:creationId xmlns:a16="http://schemas.microsoft.com/office/drawing/2014/main" id="{9EABE314-B31E-4A24-8562-7A5E018FB645}"/>
              </a:ext>
            </a:extLst>
          </p:cNvPr>
          <p:cNvGrpSpPr/>
          <p:nvPr/>
        </p:nvGrpSpPr>
        <p:grpSpPr>
          <a:xfrm>
            <a:off x="6530197" y="2597988"/>
            <a:ext cx="3004866" cy="2185357"/>
            <a:chOff x="7033404" y="2597988"/>
            <a:chExt cx="3004866" cy="2185357"/>
          </a:xfrm>
        </p:grpSpPr>
        <p:sp>
          <p:nvSpPr>
            <p:cNvPr id="10" name="Rectangle: Rounded Corners 9">
              <a:extLst>
                <a:ext uri="{FF2B5EF4-FFF2-40B4-BE49-F238E27FC236}">
                  <a16:creationId xmlns:a16="http://schemas.microsoft.com/office/drawing/2014/main" id="{C23FCAD2-61B2-4E5C-9528-9281B7AB84F2}"/>
                </a:ext>
              </a:extLst>
            </p:cNvPr>
            <p:cNvSpPr/>
            <p:nvPr/>
          </p:nvSpPr>
          <p:spPr>
            <a:xfrm>
              <a:off x="7033404" y="2597988"/>
              <a:ext cx="3004866" cy="2185357"/>
            </a:xfrm>
            <a:prstGeom prst="roundRect">
              <a:avLst/>
            </a:prstGeom>
            <a:solidFill>
              <a:schemeClr val="bg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D2BE8C3-24A2-4F6B-91FA-8E6DF8F95D34}"/>
                </a:ext>
              </a:extLst>
            </p:cNvPr>
            <p:cNvSpPr txBox="1"/>
            <p:nvPr/>
          </p:nvSpPr>
          <p:spPr>
            <a:xfrm>
              <a:off x="7167653" y="2825689"/>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FF0000"/>
                  </a:solidFill>
                </a:rPr>
                <a:t>8.3%</a:t>
              </a:r>
              <a:endParaRPr lang="en-US">
                <a:solidFill>
                  <a:srgbClr val="FF0000"/>
                </a:solidFill>
              </a:endParaRPr>
            </a:p>
            <a:p>
              <a:pPr algn="ctr"/>
              <a:r>
                <a:rPr lang="en-US" sz="5400" b="1">
                  <a:solidFill>
                    <a:srgbClr val="00B0F0"/>
                  </a:solidFill>
                </a:rPr>
                <a:t>No</a:t>
              </a:r>
            </a:p>
          </p:txBody>
        </p:sp>
      </p:grpSp>
      <p:grpSp>
        <p:nvGrpSpPr>
          <p:cNvPr id="4" name="Group 3">
            <a:extLst>
              <a:ext uri="{FF2B5EF4-FFF2-40B4-BE49-F238E27FC236}">
                <a16:creationId xmlns:a16="http://schemas.microsoft.com/office/drawing/2014/main" id="{950BD61B-1143-43E0-8D26-281BE2EC0631}"/>
              </a:ext>
            </a:extLst>
          </p:cNvPr>
          <p:cNvGrpSpPr/>
          <p:nvPr/>
        </p:nvGrpSpPr>
        <p:grpSpPr>
          <a:xfrm>
            <a:off x="2662687" y="2597987"/>
            <a:ext cx="3004866" cy="2185357"/>
            <a:chOff x="2375140" y="2597987"/>
            <a:chExt cx="3004866" cy="2185357"/>
          </a:xfrm>
        </p:grpSpPr>
        <p:sp>
          <p:nvSpPr>
            <p:cNvPr id="14" name="Rectangle: Rounded Corners 13">
              <a:extLst>
                <a:ext uri="{FF2B5EF4-FFF2-40B4-BE49-F238E27FC236}">
                  <a16:creationId xmlns:a16="http://schemas.microsoft.com/office/drawing/2014/main" id="{563DFDB1-6E02-49F3-8F4B-15A7051F1F3B}"/>
                </a:ext>
              </a:extLst>
            </p:cNvPr>
            <p:cNvSpPr/>
            <p:nvPr/>
          </p:nvSpPr>
          <p:spPr>
            <a:xfrm>
              <a:off x="2375140" y="2597987"/>
              <a:ext cx="3004866" cy="2185357"/>
            </a:xfrm>
            <a:prstGeom prst="roundRect">
              <a:avLst/>
            </a:prstGeom>
            <a:solidFill>
              <a:schemeClr val="bg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D98042-FF8C-47D0-8011-BEE18EDEA663}"/>
                </a:ext>
              </a:extLst>
            </p:cNvPr>
            <p:cNvSpPr txBox="1"/>
            <p:nvPr/>
          </p:nvSpPr>
          <p:spPr>
            <a:xfrm>
              <a:off x="2503637" y="2819937"/>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92D050"/>
                  </a:solidFill>
                </a:rPr>
                <a:t>91.7%</a:t>
              </a:r>
              <a:endParaRPr lang="en-US">
                <a:solidFill>
                  <a:srgbClr val="92D050"/>
                </a:solidFill>
              </a:endParaRPr>
            </a:p>
            <a:p>
              <a:pPr algn="ctr"/>
              <a:r>
                <a:rPr lang="en-US" sz="5400" b="1">
                  <a:solidFill>
                    <a:srgbClr val="00B0F0"/>
                  </a:solidFill>
                </a:rPr>
                <a:t>Yes</a:t>
              </a:r>
            </a:p>
          </p:txBody>
        </p:sp>
      </p:grpSp>
      <p:pic>
        <p:nvPicPr>
          <p:cNvPr id="7" name="Online Media 6" descr="Recorded Sound">
            <a:hlinkClick r:id="" action="ppaction://media"/>
            <a:extLst>
              <a:ext uri="{FF2B5EF4-FFF2-40B4-BE49-F238E27FC236}">
                <a16:creationId xmlns:a16="http://schemas.microsoft.com/office/drawing/2014/main" id="{79CD8722-3599-5941-BA05-57440997A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8008" y="1024911"/>
            <a:ext cx="812800" cy="812800"/>
          </a:xfrm>
          <a:prstGeom prst="rect">
            <a:avLst/>
          </a:prstGeom>
        </p:spPr>
      </p:pic>
    </p:spTree>
    <p:extLst>
      <p:ext uri="{BB962C8B-B14F-4D97-AF65-F5344CB8AC3E}">
        <p14:creationId xmlns:p14="http://schemas.microsoft.com/office/powerpoint/2010/main" val="28145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F5D7-F37F-4E76-A97B-76A043DB8F9D}"/>
              </a:ext>
            </a:extLst>
          </p:cNvPr>
          <p:cNvSpPr>
            <a:spLocks noGrp="1"/>
          </p:cNvSpPr>
          <p:nvPr>
            <p:ph type="title"/>
          </p:nvPr>
        </p:nvSpPr>
        <p:spPr>
          <a:xfrm>
            <a:off x="581192" y="702155"/>
            <a:ext cx="11029616" cy="2080801"/>
          </a:xfrm>
        </p:spPr>
        <p:txBody>
          <a:bodyPr>
            <a:normAutofit/>
          </a:bodyPr>
          <a:lstStyle/>
          <a:p>
            <a:r>
              <a:rPr lang="en-US">
                <a:solidFill>
                  <a:srgbClr val="0070C0"/>
                </a:solidFill>
                <a:ea typeface="+mj-lt"/>
                <a:cs typeface="+mj-lt"/>
              </a:rPr>
              <a:t>OBJECTIVES</a:t>
            </a:r>
            <a:br>
              <a:rPr lang="en-US">
                <a:solidFill>
                  <a:srgbClr val="0070C0"/>
                </a:solidFill>
                <a:ea typeface="+mj-lt"/>
                <a:cs typeface="+mj-lt"/>
              </a:rPr>
            </a:br>
            <a:br>
              <a:rPr lang="en-US">
                <a:ea typeface="+mj-lt"/>
                <a:cs typeface="+mj-lt"/>
              </a:rPr>
            </a:br>
            <a:r>
              <a:rPr lang="en-US" sz="2000">
                <a:solidFill>
                  <a:srgbClr val="00B0F0"/>
                </a:solidFill>
                <a:ea typeface="+mj-lt"/>
                <a:cs typeface="+mj-lt"/>
              </a:rPr>
              <a:t>'BENCHMARKING FAIRPHONE AGAINST OTHER BRANDS HOW TO INCREASE FAIRPHONE AMONG UNIVERSITY </a:t>
            </a:r>
            <a:r>
              <a:rPr lang="en-US" sz="2000" dirty="0">
                <a:solidFill>
                  <a:srgbClr val="00B0F0"/>
                </a:solidFill>
                <a:ea typeface="+mj-lt"/>
                <a:cs typeface="+mj-lt"/>
              </a:rPr>
              <a:t>STAFF AS</a:t>
            </a:r>
            <a:r>
              <a:rPr lang="en-US" sz="2000">
                <a:solidFill>
                  <a:srgbClr val="00B0F0"/>
                </a:solidFill>
                <a:ea typeface="+mj-lt"/>
                <a:cs typeface="+mj-lt"/>
              </a:rPr>
              <a:t> CHOICE OF COMPANY PHONE'</a:t>
            </a:r>
            <a:br>
              <a:rPr lang="en-US" sz="2000">
                <a:solidFill>
                  <a:srgbClr val="00B0F0"/>
                </a:solidFill>
                <a:ea typeface="+mj-lt"/>
                <a:cs typeface="+mj-lt"/>
              </a:rPr>
            </a:br>
            <a:endParaRPr lang="en-US" sz="1800">
              <a:solidFill>
                <a:schemeClr val="bg1">
                  <a:lumMod val="50000"/>
                </a:schemeClr>
              </a:solidFill>
            </a:endParaRPr>
          </a:p>
        </p:txBody>
      </p:sp>
      <p:sp>
        <p:nvSpPr>
          <p:cNvPr id="3" name="Content Placeholder 2">
            <a:extLst>
              <a:ext uri="{FF2B5EF4-FFF2-40B4-BE49-F238E27FC236}">
                <a16:creationId xmlns:a16="http://schemas.microsoft.com/office/drawing/2014/main" id="{12DF5A93-7D74-43F1-82EB-A92B05D6717B}"/>
              </a:ext>
            </a:extLst>
          </p:cNvPr>
          <p:cNvSpPr>
            <a:spLocks noGrp="1"/>
          </p:cNvSpPr>
          <p:nvPr>
            <p:ph idx="1"/>
          </p:nvPr>
        </p:nvSpPr>
        <p:spPr>
          <a:xfrm>
            <a:off x="581192" y="2340863"/>
            <a:ext cx="11029615" cy="4894823"/>
          </a:xfrm>
        </p:spPr>
        <p:txBody>
          <a:bodyPr>
            <a:normAutofit/>
          </a:bodyPr>
          <a:lstStyle/>
          <a:p>
            <a:pPr marL="0" indent="0" algn="just">
              <a:buNone/>
            </a:pPr>
            <a:r>
              <a:rPr lang="en-US" sz="1900" b="1">
                <a:solidFill>
                  <a:srgbClr val="0070C0"/>
                </a:solidFill>
                <a:ea typeface="+mn-lt"/>
                <a:cs typeface="+mn-lt"/>
              </a:rPr>
              <a:t>Aims:</a:t>
            </a:r>
            <a:endParaRPr lang="en-US" sz="1900">
              <a:solidFill>
                <a:srgbClr val="0070C0"/>
              </a:solidFill>
              <a:ea typeface="+mn-lt"/>
              <a:cs typeface="+mn-lt"/>
            </a:endParaRPr>
          </a:p>
          <a:p>
            <a:pPr marL="305435" indent="-305435" algn="just"/>
            <a:r>
              <a:rPr lang="en-US" sz="1800">
                <a:ea typeface="+mn-lt"/>
                <a:cs typeface="+mn-lt"/>
              </a:rPr>
              <a:t>The aim of this project was to compare the </a:t>
            </a:r>
            <a:r>
              <a:rPr lang="en-US" sz="1800" err="1">
                <a:ea typeface="+mn-lt"/>
                <a:cs typeface="+mn-lt"/>
              </a:rPr>
              <a:t>Fairphone’s</a:t>
            </a:r>
            <a:r>
              <a:rPr lang="en-US" sz="1800">
                <a:ea typeface="+mn-lt"/>
                <a:cs typeface="+mn-lt"/>
              </a:rPr>
              <a:t> ethical standards against competitor phones. </a:t>
            </a:r>
          </a:p>
          <a:p>
            <a:pPr marL="305435" indent="-305435" algn="just"/>
            <a:r>
              <a:rPr lang="en-US" sz="1800">
                <a:ea typeface="+mn-lt"/>
                <a:cs typeface="+mn-lt"/>
              </a:rPr>
              <a:t>Survey whether Fairphone would be the choice of staff handset, given its sustainability credentials. </a:t>
            </a:r>
          </a:p>
          <a:p>
            <a:pPr marL="305435" indent="-305435" algn="just"/>
            <a:endParaRPr lang="en-US" sz="1800">
              <a:ea typeface="+mn-lt"/>
              <a:cs typeface="+mn-lt"/>
            </a:endParaRPr>
          </a:p>
          <a:p>
            <a:pPr marL="0" indent="0" algn="just">
              <a:buNone/>
            </a:pPr>
            <a:r>
              <a:rPr lang="en-US" sz="1900" b="1">
                <a:solidFill>
                  <a:srgbClr val="0070C0"/>
                </a:solidFill>
                <a:ea typeface="+mn-lt"/>
                <a:cs typeface="+mn-lt"/>
              </a:rPr>
              <a:t>Key Objectives: </a:t>
            </a:r>
            <a:endParaRPr lang="en-US" sz="1900">
              <a:solidFill>
                <a:srgbClr val="0070C0"/>
              </a:solidFill>
              <a:ea typeface="+mn-lt"/>
              <a:cs typeface="+mn-lt"/>
            </a:endParaRPr>
          </a:p>
          <a:p>
            <a:pPr marL="305435" indent="-305435" algn="just"/>
            <a:r>
              <a:rPr lang="en-US" sz="1800">
                <a:ea typeface="+mn-lt"/>
                <a:cs typeface="+mn-lt"/>
              </a:rPr>
              <a:t>Review the social and environmental impact of Fairphone against other leading smart phone providers. </a:t>
            </a:r>
          </a:p>
          <a:p>
            <a:pPr marL="305435" indent="-305435" algn="just"/>
            <a:r>
              <a:rPr lang="en-GB"/>
              <a:t>Survey university staff in order to collect data about mobile phone choice and use.</a:t>
            </a:r>
            <a:endParaRPr lang="en-US" sz="1800">
              <a:ea typeface="+mn-lt"/>
              <a:cs typeface="+mn-lt"/>
            </a:endParaRPr>
          </a:p>
          <a:p>
            <a:pPr marL="305435" indent="-305435" algn="just"/>
            <a:r>
              <a:rPr lang="en-US" sz="1800">
                <a:ea typeface="+mn-lt"/>
                <a:cs typeface="+mn-lt"/>
              </a:rPr>
              <a:t>Make recommendations to the University about sustainable options for company provided mobile phones. </a:t>
            </a:r>
            <a:endParaRPr lang="en-US" sz="1800"/>
          </a:p>
        </p:txBody>
      </p:sp>
      <p:pic>
        <p:nvPicPr>
          <p:cNvPr id="4" name="Recorded Sound" descr="Recorded Sound">
            <a:hlinkClick r:id="" action="ppaction://media"/>
            <a:extLst>
              <a:ext uri="{FF2B5EF4-FFF2-40B4-BE49-F238E27FC236}">
                <a16:creationId xmlns:a16="http://schemas.microsoft.com/office/drawing/2014/main" id="{9B88AC47-BA9B-1C4E-8155-6D4673BEA7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3664" y="591269"/>
            <a:ext cx="812800" cy="812800"/>
          </a:xfrm>
          <a:prstGeom prst="rect">
            <a:avLst/>
          </a:prstGeom>
        </p:spPr>
      </p:pic>
    </p:spTree>
    <p:extLst>
      <p:ext uri="{BB962C8B-B14F-4D97-AF65-F5344CB8AC3E}">
        <p14:creationId xmlns:p14="http://schemas.microsoft.com/office/powerpoint/2010/main" val="2653100408"/>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3D38-A22E-4F3F-B27F-59A460083C86}"/>
              </a:ext>
            </a:extLst>
          </p:cNvPr>
          <p:cNvSpPr>
            <a:spLocks noGrp="1"/>
          </p:cNvSpPr>
          <p:nvPr>
            <p:ph type="title"/>
          </p:nvPr>
        </p:nvSpPr>
        <p:spPr>
          <a:xfrm>
            <a:off x="581192" y="285213"/>
            <a:ext cx="11029616" cy="1188720"/>
          </a:xfrm>
        </p:spPr>
        <p:txBody>
          <a:bodyPr/>
          <a:lstStyle/>
          <a:p>
            <a:r>
              <a:rPr lang="en-US">
                <a:solidFill>
                  <a:srgbClr val="0070C0"/>
                </a:solidFill>
              </a:rPr>
              <a:t>How can we encourage use of the </a:t>
            </a:r>
            <a:r>
              <a:rPr lang="en-US" err="1">
                <a:solidFill>
                  <a:srgbClr val="0070C0"/>
                </a:solidFill>
              </a:rPr>
              <a:t>fairphone</a:t>
            </a:r>
            <a:r>
              <a:rPr lang="en-US">
                <a:solidFill>
                  <a:srgbClr val="0070C0"/>
                </a:solidFill>
              </a:rPr>
              <a:t>?</a:t>
            </a:r>
          </a:p>
        </p:txBody>
      </p:sp>
      <p:sp>
        <p:nvSpPr>
          <p:cNvPr id="3" name="Content Placeholder 2">
            <a:extLst>
              <a:ext uri="{FF2B5EF4-FFF2-40B4-BE49-F238E27FC236}">
                <a16:creationId xmlns:a16="http://schemas.microsoft.com/office/drawing/2014/main" id="{F0829A5C-129D-47D1-84F4-CE715AEE5986}"/>
              </a:ext>
            </a:extLst>
          </p:cNvPr>
          <p:cNvSpPr>
            <a:spLocks noGrp="1"/>
          </p:cNvSpPr>
          <p:nvPr>
            <p:ph idx="1"/>
          </p:nvPr>
        </p:nvSpPr>
        <p:spPr>
          <a:xfrm>
            <a:off x="681834" y="2312109"/>
            <a:ext cx="6817050" cy="3634486"/>
          </a:xfrm>
        </p:spPr>
        <p:txBody>
          <a:bodyPr/>
          <a:lstStyle/>
          <a:p>
            <a:pPr marL="305435" indent="-305435"/>
            <a:r>
              <a:rPr lang="en-US"/>
              <a:t>16 of 48 participants suggested some form of mandatory scheme, or provision as a first choice handset</a:t>
            </a:r>
          </a:p>
          <a:p>
            <a:pPr marL="305435" indent="-305435"/>
            <a:r>
              <a:rPr lang="en-US"/>
              <a:t>11 of 48 mentioned greater education, awareness campaigns and promotion by the university </a:t>
            </a:r>
          </a:p>
          <a:p>
            <a:pPr marL="305435" indent="-305435"/>
            <a:endParaRPr lang="en-US"/>
          </a:p>
        </p:txBody>
      </p:sp>
      <p:grpSp>
        <p:nvGrpSpPr>
          <p:cNvPr id="4" name="Group 3">
            <a:extLst>
              <a:ext uri="{FF2B5EF4-FFF2-40B4-BE49-F238E27FC236}">
                <a16:creationId xmlns:a16="http://schemas.microsoft.com/office/drawing/2014/main" id="{CB5A6146-7501-409F-8D51-553906FB30C8}"/>
              </a:ext>
            </a:extLst>
          </p:cNvPr>
          <p:cNvGrpSpPr/>
          <p:nvPr/>
        </p:nvGrpSpPr>
        <p:grpSpPr>
          <a:xfrm>
            <a:off x="8543027" y="1720969"/>
            <a:ext cx="3004866" cy="2272506"/>
            <a:chOff x="8543027" y="1864743"/>
            <a:chExt cx="3004866" cy="2272506"/>
          </a:xfrm>
        </p:grpSpPr>
        <p:sp>
          <p:nvSpPr>
            <p:cNvPr id="11" name="Rectangle: Rounded Corners 10">
              <a:extLst>
                <a:ext uri="{FF2B5EF4-FFF2-40B4-BE49-F238E27FC236}">
                  <a16:creationId xmlns:a16="http://schemas.microsoft.com/office/drawing/2014/main" id="{A06A61D7-AF9C-462E-95EF-97ED00F921E5}"/>
                </a:ext>
              </a:extLst>
            </p:cNvPr>
            <p:cNvSpPr/>
            <p:nvPr/>
          </p:nvSpPr>
          <p:spPr>
            <a:xfrm>
              <a:off x="8543027" y="1864743"/>
              <a:ext cx="3004866" cy="2185357"/>
            </a:xfrm>
            <a:prstGeom prst="roundRect">
              <a:avLst/>
            </a:prstGeom>
            <a:solidFill>
              <a:schemeClr val="bg2">
                <a:lumMod val="5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7790CB-02E8-4A3A-87BA-1F7F8185946D}"/>
                </a:ext>
              </a:extLst>
            </p:cNvPr>
            <p:cNvSpPr txBox="1"/>
            <p:nvPr/>
          </p:nvSpPr>
          <p:spPr>
            <a:xfrm>
              <a:off x="8676376" y="2105924"/>
              <a:ext cx="2743200" cy="2031325"/>
            </a:xfrm>
            <a:prstGeom prst="rect">
              <a:avLst/>
            </a:prstGeom>
            <a:no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ea typeface="+mn-lt"/>
                  <a:cs typeface="+mn-lt"/>
                </a:rPr>
                <a:t>"Make it the only option. If the Uni is serious about sustainability, they won't give staff a choice on matters like this"</a:t>
              </a:r>
              <a:endParaRPr lang="en-US">
                <a:solidFill>
                  <a:schemeClr val="bg1"/>
                </a:solidFill>
              </a:endParaRPr>
            </a:p>
            <a:p>
              <a:r>
                <a:rPr lang="en-US" b="1">
                  <a:solidFill>
                    <a:schemeClr val="bg1"/>
                  </a:solidFill>
                  <a:ea typeface="+mn-lt"/>
                  <a:cs typeface="+mn-lt"/>
                </a:rPr>
                <a:t> </a:t>
              </a:r>
              <a:r>
                <a:rPr lang="en-US" b="1">
                  <a:solidFill>
                    <a:srgbClr val="00B0F0"/>
                  </a:solidFill>
                  <a:ea typeface="+mn-lt"/>
                  <a:cs typeface="+mn-lt"/>
                </a:rPr>
                <a:t>- Respondent 19</a:t>
              </a:r>
              <a:endParaRPr lang="en-US"/>
            </a:p>
            <a:p>
              <a:pPr algn="l"/>
              <a:endParaRPr lang="en-US"/>
            </a:p>
          </p:txBody>
        </p:sp>
      </p:grpSp>
      <p:grpSp>
        <p:nvGrpSpPr>
          <p:cNvPr id="5" name="Group 4">
            <a:extLst>
              <a:ext uri="{FF2B5EF4-FFF2-40B4-BE49-F238E27FC236}">
                <a16:creationId xmlns:a16="http://schemas.microsoft.com/office/drawing/2014/main" id="{CD788894-E41E-46F4-B9A4-D3BC37A62BF4}"/>
              </a:ext>
            </a:extLst>
          </p:cNvPr>
          <p:cNvGrpSpPr/>
          <p:nvPr/>
        </p:nvGrpSpPr>
        <p:grpSpPr>
          <a:xfrm>
            <a:off x="8505300" y="4234656"/>
            <a:ext cx="3004866" cy="2185357"/>
            <a:chOff x="8543026" y="4366403"/>
            <a:chExt cx="3004866" cy="2185357"/>
          </a:xfrm>
        </p:grpSpPr>
        <p:sp>
          <p:nvSpPr>
            <p:cNvPr id="17" name="Rectangle: Rounded Corners 16">
              <a:extLst>
                <a:ext uri="{FF2B5EF4-FFF2-40B4-BE49-F238E27FC236}">
                  <a16:creationId xmlns:a16="http://schemas.microsoft.com/office/drawing/2014/main" id="{14050852-0EC7-42A9-9B40-EE2FEC30CFC1}"/>
                </a:ext>
              </a:extLst>
            </p:cNvPr>
            <p:cNvSpPr/>
            <p:nvPr/>
          </p:nvSpPr>
          <p:spPr>
            <a:xfrm>
              <a:off x="8543026" y="4366403"/>
              <a:ext cx="3004866" cy="2185357"/>
            </a:xfrm>
            <a:prstGeom prst="roundRect">
              <a:avLst/>
            </a:prstGeom>
            <a:solidFill>
              <a:schemeClr val="bg2">
                <a:lumMod val="5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7E9EB8-E0A5-46C0-8707-89DAA95851D7}"/>
                </a:ext>
              </a:extLst>
            </p:cNvPr>
            <p:cNvSpPr txBox="1"/>
            <p:nvPr/>
          </p:nvSpPr>
          <p:spPr>
            <a:xfrm>
              <a:off x="8732987" y="4606685"/>
              <a:ext cx="2743200" cy="14773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ea typeface="+mn-lt"/>
                  <a:cs typeface="+mn-lt"/>
                </a:rPr>
                <a:t>"Explain (the) alignment of Fairphone's principles with those of the University"</a:t>
              </a:r>
            </a:p>
            <a:p>
              <a:r>
                <a:rPr lang="en-US" b="1">
                  <a:solidFill>
                    <a:srgbClr val="00B0F0"/>
                  </a:solidFill>
                </a:rPr>
                <a:t>- Respondent 13</a:t>
              </a:r>
            </a:p>
          </p:txBody>
        </p:sp>
      </p:grpSp>
      <p:pic>
        <p:nvPicPr>
          <p:cNvPr id="8" name="Online Media 7" descr="Recorded Sound">
            <a:hlinkClick r:id="" action="ppaction://media"/>
            <a:extLst>
              <a:ext uri="{FF2B5EF4-FFF2-40B4-BE49-F238E27FC236}">
                <a16:creationId xmlns:a16="http://schemas.microsoft.com/office/drawing/2014/main" id="{98CF7AB2-08A9-534B-ABEC-80CEBCB2C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06776" y="673821"/>
            <a:ext cx="812800" cy="812800"/>
          </a:xfrm>
          <a:prstGeom prst="rect">
            <a:avLst/>
          </a:prstGeom>
        </p:spPr>
      </p:pic>
    </p:spTree>
    <p:extLst>
      <p:ext uri="{BB962C8B-B14F-4D97-AF65-F5344CB8AC3E}">
        <p14:creationId xmlns:p14="http://schemas.microsoft.com/office/powerpoint/2010/main" val="51122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4A650E-E50E-43A3-82E1-E59F22C91767}"/>
              </a:ext>
            </a:extLst>
          </p:cNvPr>
          <p:cNvGrpSpPr/>
          <p:nvPr/>
        </p:nvGrpSpPr>
        <p:grpSpPr>
          <a:xfrm>
            <a:off x="3199762" y="2413319"/>
            <a:ext cx="5449015" cy="2388080"/>
            <a:chOff x="4143555" y="3058064"/>
            <a:chExt cx="3910639" cy="2774828"/>
          </a:xfrm>
        </p:grpSpPr>
        <p:sp>
          <p:nvSpPr>
            <p:cNvPr id="5" name="Rectangle: Rounded Corners 4">
              <a:extLst>
                <a:ext uri="{FF2B5EF4-FFF2-40B4-BE49-F238E27FC236}">
                  <a16:creationId xmlns:a16="http://schemas.microsoft.com/office/drawing/2014/main" id="{9B70F865-BEB3-4EA1-95A6-A781473CA8E3}"/>
                </a:ext>
              </a:extLst>
            </p:cNvPr>
            <p:cNvSpPr/>
            <p:nvPr/>
          </p:nvSpPr>
          <p:spPr>
            <a:xfrm>
              <a:off x="4143555" y="3058064"/>
              <a:ext cx="3910639" cy="2774828"/>
            </a:xfrm>
            <a:prstGeom prst="roundRect">
              <a:avLst/>
            </a:prstGeom>
            <a:solidFill>
              <a:schemeClr val="bg2">
                <a:lumMod val="5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8FD4D4-8581-4228-B3F4-A7730F16C178}"/>
                </a:ext>
              </a:extLst>
            </p:cNvPr>
            <p:cNvSpPr txBox="1"/>
            <p:nvPr/>
          </p:nvSpPr>
          <p:spPr>
            <a:xfrm>
              <a:off x="4537494" y="3257909"/>
              <a:ext cx="3131388" cy="2360297"/>
            </a:xfrm>
            <a:prstGeom prst="rect">
              <a:avLst/>
            </a:prstGeom>
            <a:no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"show the benefits, raise awareness of ease of fixing/repairing, how about getting students to work with Fairphone on improving performance and making them more user-friendly?" </a:t>
              </a:r>
              <a:endParaRPr lang="en-US">
                <a:solidFill>
                  <a:schemeClr val="bg1"/>
                </a:solidFill>
              </a:endParaRPr>
            </a:p>
            <a:p>
              <a:r>
                <a:rPr lang="en-US">
                  <a:solidFill>
                    <a:srgbClr val="00B0F0"/>
                  </a:solidFill>
                  <a:ea typeface="+mn-lt"/>
                  <a:cs typeface="+mn-lt"/>
                </a:rPr>
                <a:t>- Respondent 42</a:t>
              </a:r>
              <a:endParaRPr lang="en-US">
                <a:solidFill>
                  <a:srgbClr val="00B0F0"/>
                </a:solidFill>
              </a:endParaRPr>
            </a:p>
            <a:p>
              <a:pPr algn="l"/>
              <a:endParaRPr lang="en-US"/>
            </a:p>
          </p:txBody>
        </p:sp>
      </p:grpSp>
      <p:pic>
        <p:nvPicPr>
          <p:cNvPr id="8" name="Online Media 7" descr="Recorded Sound">
            <a:hlinkClick r:id="" action="ppaction://media"/>
            <a:extLst>
              <a:ext uri="{FF2B5EF4-FFF2-40B4-BE49-F238E27FC236}">
                <a16:creationId xmlns:a16="http://schemas.microsoft.com/office/drawing/2014/main" id="{9F6CBE68-A811-ED48-81D2-05F69B6C3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9030" y="683733"/>
            <a:ext cx="812800" cy="812800"/>
          </a:xfrm>
          <a:prstGeom prst="rect">
            <a:avLst/>
          </a:prstGeom>
        </p:spPr>
      </p:pic>
    </p:spTree>
    <p:extLst>
      <p:ext uri="{BB962C8B-B14F-4D97-AF65-F5344CB8AC3E}">
        <p14:creationId xmlns:p14="http://schemas.microsoft.com/office/powerpoint/2010/main" val="35856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48728E-2EDF-4F60-A97C-C0F08E06D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78CBB40F-4E03-45AE-9020-C27B0AE7F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A9F7CCD1-513F-4B7A-9497-7AA9144DB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1CFA0F0-05E3-4496-BE32-FF899484D4B4}"/>
              </a:ext>
            </a:extLst>
          </p:cNvPr>
          <p:cNvSpPr>
            <a:spLocks noGrp="1"/>
          </p:cNvSpPr>
          <p:nvPr>
            <p:ph type="title"/>
          </p:nvPr>
        </p:nvSpPr>
        <p:spPr>
          <a:xfrm>
            <a:off x="581359" y="365153"/>
            <a:ext cx="11029616" cy="1188720"/>
          </a:xfrm>
        </p:spPr>
        <p:txBody>
          <a:bodyPr vert="horz" lIns="91440" tIns="45720" rIns="91440" bIns="45720" rtlCol="0" anchor="b">
            <a:normAutofit/>
          </a:bodyPr>
          <a:lstStyle/>
          <a:p>
            <a:r>
              <a:rPr lang="en-US" b="0" kern="1200" cap="all">
                <a:solidFill>
                  <a:srgbClr val="0070C0"/>
                </a:solidFill>
                <a:latin typeface="+mj-lt"/>
                <a:ea typeface="+mj-ea"/>
                <a:cs typeface="+mj-cs"/>
              </a:rPr>
              <a:t>Limitations of the survey</a:t>
            </a:r>
          </a:p>
        </p:txBody>
      </p:sp>
      <p:graphicFrame>
        <p:nvGraphicFramePr>
          <p:cNvPr id="5" name="TextBox 2">
            <a:extLst>
              <a:ext uri="{FF2B5EF4-FFF2-40B4-BE49-F238E27FC236}">
                <a16:creationId xmlns:a16="http://schemas.microsoft.com/office/drawing/2014/main" id="{79F3D154-A40E-4C1A-B91D-DD7F8E522607}"/>
              </a:ext>
            </a:extLst>
          </p:cNvPr>
          <p:cNvGraphicFramePr/>
          <p:nvPr>
            <p:extLst>
              <p:ext uri="{D42A27DB-BD31-4B8C-83A1-F6EECF244321}">
                <p14:modId xmlns:p14="http://schemas.microsoft.com/office/powerpoint/2010/main" val="699219826"/>
              </p:ext>
            </p:extLst>
          </p:nvPr>
        </p:nvGraphicFramePr>
        <p:xfrm>
          <a:off x="451629" y="2284053"/>
          <a:ext cx="11029950" cy="3814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descr="Recorded Sound">
            <a:hlinkClick r:id="" action="ppaction://media"/>
            <a:extLst>
              <a:ext uri="{FF2B5EF4-FFF2-40B4-BE49-F238E27FC236}">
                <a16:creationId xmlns:a16="http://schemas.microsoft.com/office/drawing/2014/main" id="{0C79D45C-6A2A-3348-B6DB-7A0227CD27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22992" y="502920"/>
            <a:ext cx="812800" cy="812800"/>
          </a:xfrm>
          <a:prstGeom prst="rect">
            <a:avLst/>
          </a:prstGeom>
        </p:spPr>
      </p:pic>
    </p:spTree>
    <p:extLst>
      <p:ext uri="{BB962C8B-B14F-4D97-AF65-F5344CB8AC3E}">
        <p14:creationId xmlns:p14="http://schemas.microsoft.com/office/powerpoint/2010/main" val="23074964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a16="http://schemas.microsoft.com/office/drawing/2014/main" id="{A52FF1B8-145F-47AA-9F6F-7DA3201AA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ED42C-BE8D-453D-9960-794E3960D019}"/>
              </a:ext>
            </a:extLst>
          </p:cNvPr>
          <p:cNvSpPr>
            <a:spLocks noGrp="1"/>
          </p:cNvSpPr>
          <p:nvPr>
            <p:ph type="title"/>
          </p:nvPr>
        </p:nvSpPr>
        <p:spPr>
          <a:xfrm>
            <a:off x="216893" y="953298"/>
            <a:ext cx="7247468" cy="3290214"/>
          </a:xfrm>
        </p:spPr>
        <p:txBody>
          <a:bodyPr vert="horz" lIns="91440" tIns="45720" rIns="91440" bIns="45720" rtlCol="0" anchor="b">
            <a:normAutofit fontScale="90000"/>
          </a:bodyPr>
          <a:lstStyle/>
          <a:p>
            <a:pPr marL="171450" indent="-171450">
              <a:lnSpc>
                <a:spcPct val="90000"/>
              </a:lnSpc>
              <a:buFont typeface="Arial"/>
              <a:buChar char="•"/>
            </a:pPr>
            <a:br>
              <a:rPr lang="en-US" sz="2000"/>
            </a:br>
            <a:br>
              <a:rPr lang="en-US" sz="2000"/>
            </a:br>
            <a:br>
              <a:rPr lang="en-US" sz="2000"/>
            </a:br>
            <a:br>
              <a:rPr lang="en-US" sz="2000"/>
            </a:br>
            <a:br>
              <a:rPr lang="en-US" sz="2000"/>
            </a:br>
            <a:br>
              <a:rPr lang="en-US" sz="2000"/>
            </a:br>
            <a:br>
              <a:rPr lang="en-US" sz="2000"/>
            </a:br>
            <a:br>
              <a:rPr lang="en-US" sz="2000"/>
            </a:br>
            <a:br>
              <a:rPr lang="en-US" sz="2000"/>
            </a:br>
            <a:br>
              <a:rPr lang="en-US" sz="2000"/>
            </a:br>
            <a:br>
              <a:rPr lang="en-US" sz="2000"/>
            </a:br>
            <a:br>
              <a:rPr lang="en-US" sz="2000"/>
            </a:br>
            <a:br>
              <a:rPr lang="en-US" sz="2000"/>
            </a:br>
            <a:br>
              <a:rPr lang="en-US" sz="2000"/>
            </a:br>
            <a:br>
              <a:rPr lang="en-US" sz="2000"/>
            </a:br>
            <a:br>
              <a:rPr lang="en-US" sz="2000"/>
            </a:br>
            <a:r>
              <a:rPr lang="en-US" sz="2000">
                <a:solidFill>
                  <a:schemeClr val="accent1">
                    <a:lumMod val="75000"/>
                  </a:schemeClr>
                </a:solidFill>
              </a:rPr>
              <a:t>'</a:t>
            </a:r>
            <a:r>
              <a:rPr lang="en-US" sz="2000">
                <a:solidFill>
                  <a:schemeClr val="accent1">
                    <a:lumMod val="75000"/>
                  </a:schemeClr>
                </a:solidFill>
                <a:ea typeface="+mj-lt"/>
                <a:cs typeface="+mj-lt"/>
              </a:rPr>
              <a:t>Helping end our throw-away culture'</a:t>
            </a:r>
            <a:br>
              <a:rPr lang="en-US" sz="2000">
                <a:solidFill>
                  <a:schemeClr val="accent1">
                    <a:lumMod val="75000"/>
                  </a:schemeClr>
                </a:solidFill>
              </a:rPr>
            </a:br>
            <a:br>
              <a:rPr lang="en-US" sz="2000"/>
            </a:br>
            <a:br>
              <a:rPr lang="en-US" sz="2000"/>
            </a:br>
            <a:br>
              <a:rPr lang="en-US" sz="2000"/>
            </a:br>
            <a:r>
              <a:rPr lang="en-US" sz="2000">
                <a:solidFill>
                  <a:schemeClr val="accent1">
                    <a:lumMod val="75000"/>
                  </a:schemeClr>
                </a:solidFill>
                <a:ea typeface="+mj-lt"/>
                <a:cs typeface="+mj-lt"/>
              </a:rPr>
              <a:t>'our journey towards becoming a net-zero society'</a:t>
            </a:r>
            <a:br>
              <a:rPr lang="en-US" sz="2000">
                <a:solidFill>
                  <a:schemeClr val="accent1">
                    <a:lumMod val="75000"/>
                  </a:schemeClr>
                </a:solidFill>
              </a:rPr>
            </a:br>
            <a:br>
              <a:rPr lang="en-US" sz="2000"/>
            </a:br>
            <a:br>
              <a:rPr lang="en-US" sz="2000"/>
            </a:br>
            <a:br>
              <a:rPr lang="en-US" sz="2000"/>
            </a:br>
            <a:r>
              <a:rPr lang="en-US" sz="2000">
                <a:solidFill>
                  <a:schemeClr val="accent1">
                    <a:lumMod val="75000"/>
                  </a:schemeClr>
                </a:solidFill>
              </a:rPr>
              <a:t>Fairphone is the most sustainable phone on the market </a:t>
            </a:r>
            <a:br>
              <a:rPr lang="en-US" sz="2000"/>
            </a:br>
            <a:br>
              <a:rPr lang="en-US" sz="2000"/>
            </a:br>
            <a:endParaRPr lang="en-US" sz="2000">
              <a:solidFill>
                <a:schemeClr val="accent3">
                  <a:lumMod val="75000"/>
                </a:schemeClr>
              </a:solidFill>
            </a:endParaRPr>
          </a:p>
        </p:txBody>
      </p:sp>
      <p:sp>
        <p:nvSpPr>
          <p:cNvPr id="31" name="Rectangle 30">
            <a:extLst>
              <a:ext uri="{FF2B5EF4-FFF2-40B4-BE49-F238E27FC236}">
                <a16:creationId xmlns:a16="http://schemas.microsoft.com/office/drawing/2014/main" id="{6DFE8A8C-8C1F-40A1-8A45-9D05B0DD8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EE1EF8C3-8F8A-447D-A5FF-C1242682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1B511BAF-6DC3-420A-8603-96945C66A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7E4D85F5-8E94-4FB4-A2A8-0C53CCA26507}"/>
              </a:ext>
            </a:extLst>
          </p:cNvPr>
          <p:cNvSpPr txBox="1"/>
          <p:nvPr/>
        </p:nvSpPr>
        <p:spPr>
          <a:xfrm>
            <a:off x="446534" y="809099"/>
            <a:ext cx="999850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cap="all">
                <a:solidFill>
                  <a:srgbClr val="0070C0"/>
                </a:solidFill>
                <a:latin typeface="Franklin Gothic Demi"/>
                <a:ea typeface="+mn-lt"/>
                <a:cs typeface="+mn-lt"/>
              </a:rPr>
              <a:t>SCOTTISH GOV: CIRCULAR ECONOMY BILL (IN PROCESS)</a:t>
            </a:r>
            <a:endParaRPr lang="en-US" sz="2800" b="1">
              <a:solidFill>
                <a:srgbClr val="0070C0"/>
              </a:solidFill>
              <a:latin typeface="Franklin Gothic Demi"/>
            </a:endParaRPr>
          </a:p>
          <a:p>
            <a:pPr algn="l"/>
            <a:endParaRPr lang="en-US"/>
          </a:p>
        </p:txBody>
      </p:sp>
      <p:pic>
        <p:nvPicPr>
          <p:cNvPr id="4" name="Picture 4" descr="A screenshot of a computer&#10;&#10;Description generated with very high confidence">
            <a:extLst>
              <a:ext uri="{FF2B5EF4-FFF2-40B4-BE49-F238E27FC236}">
                <a16:creationId xmlns:a16="http://schemas.microsoft.com/office/drawing/2014/main" id="{34AA9953-97F0-414B-9EE8-5D04395E66E1}"/>
              </a:ext>
            </a:extLst>
          </p:cNvPr>
          <p:cNvPicPr>
            <a:picLocks noChangeAspect="1"/>
          </p:cNvPicPr>
          <p:nvPr/>
        </p:nvPicPr>
        <p:blipFill rotWithShape="1">
          <a:blip r:embed="rId5"/>
          <a:srcRect l="18890" t="25333" r="18291" b="26400"/>
          <a:stretch/>
        </p:blipFill>
        <p:spPr>
          <a:xfrm>
            <a:off x="2895180" y="3895656"/>
            <a:ext cx="5706659" cy="2467045"/>
          </a:xfrm>
          <a:prstGeom prst="rect">
            <a:avLst/>
          </a:prstGeom>
        </p:spPr>
      </p:pic>
      <p:pic>
        <p:nvPicPr>
          <p:cNvPr id="5" name="Online Media 4" descr="26.m4a">
            <a:hlinkClick r:id="" action="ppaction://media"/>
            <a:extLst>
              <a:ext uri="{FF2B5EF4-FFF2-40B4-BE49-F238E27FC236}">
                <a16:creationId xmlns:a16="http://schemas.microsoft.com/office/drawing/2014/main" id="{8FE0051E-2EEA-A54E-B353-5B22497AB3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12119" y="688363"/>
            <a:ext cx="812800" cy="812800"/>
          </a:xfrm>
          <a:prstGeom prst="rect">
            <a:avLst/>
          </a:prstGeom>
        </p:spPr>
      </p:pic>
    </p:spTree>
    <p:extLst>
      <p:ext uri="{BB962C8B-B14F-4D97-AF65-F5344CB8AC3E}">
        <p14:creationId xmlns:p14="http://schemas.microsoft.com/office/powerpoint/2010/main" val="170192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4FF84B-0814-4202-B5D8-14D87597FAE5}"/>
              </a:ext>
            </a:extLst>
          </p:cNvPr>
          <p:cNvSpPr>
            <a:spLocks noGrp="1"/>
          </p:cNvSpPr>
          <p:nvPr>
            <p:ph type="title"/>
          </p:nvPr>
        </p:nvSpPr>
        <p:spPr>
          <a:xfrm>
            <a:off x="609906" y="702155"/>
            <a:ext cx="3568661" cy="1269713"/>
          </a:xfrm>
        </p:spPr>
        <p:txBody>
          <a:bodyPr vert="horz" lIns="91440" tIns="45720" rIns="91440" bIns="45720" rtlCol="0" anchor="b">
            <a:normAutofit/>
          </a:bodyPr>
          <a:lstStyle/>
          <a:p>
            <a:r>
              <a:rPr lang="en-US"/>
              <a:t>Recommendations</a:t>
            </a:r>
            <a:br>
              <a:rPr lang="en-US"/>
            </a:br>
            <a:endParaRPr lang="en-US"/>
          </a:p>
        </p:txBody>
      </p:sp>
      <p:sp>
        <p:nvSpPr>
          <p:cNvPr id="45" name="Rectangle 44">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1496B929-A40B-4FE7-984F-5FA588E8CEF1}"/>
              </a:ext>
            </a:extLst>
          </p:cNvPr>
          <p:cNvSpPr txBox="1"/>
          <p:nvPr/>
        </p:nvSpPr>
        <p:spPr>
          <a:xfrm>
            <a:off x="638660" y="1708260"/>
            <a:ext cx="6472888" cy="363448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20000"/>
          </a:bodyPr>
          <a:lstStyle/>
          <a:p>
            <a:pPr marL="28575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2400" b="1">
                <a:solidFill>
                  <a:schemeClr val="tx1">
                    <a:lumMod val="75000"/>
                    <a:lumOff val="25000"/>
                  </a:schemeClr>
                </a:solidFill>
              </a:rPr>
              <a:t>Informed by Fairphone feedback &amp; data</a:t>
            </a:r>
          </a:p>
          <a:p>
            <a:pPr marL="285750" indent="-285750" defTabSz="457200">
              <a:lnSpc>
                <a:spcPct val="90000"/>
              </a:lnSpc>
              <a:spcBef>
                <a:spcPct val="20000"/>
              </a:spcBef>
              <a:spcAft>
                <a:spcPts val="600"/>
              </a:spcAft>
              <a:buClr>
                <a:schemeClr val="accent1"/>
              </a:buClr>
              <a:buSzPct val="92000"/>
              <a:buFont typeface="Wingdings 2" panose="05020102010507070707" pitchFamily="18" charset="2"/>
              <a:buChar char=""/>
            </a:pPr>
            <a:endParaRPr lang="en-US" sz="2400" b="1">
              <a:solidFill>
                <a:schemeClr val="tx1">
                  <a:lumMod val="75000"/>
                  <a:lumOff val="25000"/>
                </a:schemeClr>
              </a:solidFill>
            </a:endParaRPr>
          </a:p>
          <a:p>
            <a:pPr marL="28575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2400" b="1">
                <a:solidFill>
                  <a:schemeClr val="tx1">
                    <a:lumMod val="75000"/>
                    <a:lumOff val="25000"/>
                  </a:schemeClr>
                </a:solidFill>
              </a:rPr>
              <a:t>An initial trial within one of the University departments of:</a:t>
            </a:r>
            <a:endParaRPr lang="en-US" sz="2400">
              <a:solidFill>
                <a:schemeClr val="tx1">
                  <a:lumMod val="75000"/>
                  <a:lumOff val="25000"/>
                </a:schemeClr>
              </a:solidFill>
            </a:endParaRPr>
          </a:p>
          <a:p>
            <a:pPr marL="285750" indent="-285750" defTabSz="457200">
              <a:lnSpc>
                <a:spcPct val="90000"/>
              </a:lnSpc>
              <a:spcBef>
                <a:spcPct val="20000"/>
              </a:spcBef>
              <a:spcAft>
                <a:spcPts val="600"/>
              </a:spcAft>
              <a:buClr>
                <a:schemeClr val="accent1"/>
              </a:buClr>
              <a:buSzPct val="92000"/>
              <a:buFont typeface="Wingdings 2" panose="05020102010507070707" pitchFamily="18" charset="2"/>
              <a:buChar char=""/>
            </a:pPr>
            <a:endParaRPr lang="en-US" sz="2400" b="1">
              <a:solidFill>
                <a:schemeClr val="tx1">
                  <a:lumMod val="75000"/>
                  <a:lumOff val="25000"/>
                </a:schemeClr>
              </a:solidFill>
            </a:endParaRPr>
          </a:p>
          <a:p>
            <a:pPr marL="742950" lvl="1"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2400" b="1">
                <a:solidFill>
                  <a:schemeClr val="tx1">
                    <a:lumMod val="75000"/>
                    <a:lumOff val="25000"/>
                  </a:schemeClr>
                </a:solidFill>
              </a:rPr>
              <a:t>M - An opt out scheme</a:t>
            </a:r>
          </a:p>
          <a:p>
            <a:pPr marL="742950" lvl="1"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2400" b="1">
                <a:solidFill>
                  <a:schemeClr val="tx1">
                    <a:lumMod val="75000"/>
                    <a:lumOff val="25000"/>
                  </a:schemeClr>
                </a:solidFill>
              </a:rPr>
              <a:t>M - Department IT support holds spare parts </a:t>
            </a:r>
          </a:p>
          <a:p>
            <a:pPr marL="742950" lvl="1"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2400" b="1">
                <a:solidFill>
                  <a:schemeClr val="tx1">
                    <a:lumMod val="75000"/>
                    <a:lumOff val="25000"/>
                  </a:schemeClr>
                </a:solidFill>
              </a:rPr>
              <a:t>M - Phone assigned to job role </a:t>
            </a:r>
            <a:endParaRPr lang="en-US" sz="2400" b="1" i="1">
              <a:solidFill>
                <a:schemeClr val="tx1">
                  <a:lumMod val="75000"/>
                  <a:lumOff val="25000"/>
                </a:schemeClr>
              </a:solidFill>
            </a:endParaRPr>
          </a:p>
          <a:p>
            <a:pPr marL="742950" lvl="1"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2400" b="1">
                <a:solidFill>
                  <a:schemeClr val="tx1">
                    <a:lumMod val="75000"/>
                    <a:lumOff val="25000"/>
                  </a:schemeClr>
                </a:solidFill>
              </a:rPr>
              <a:t>S &amp; I - Simultaneous awareness campaign</a:t>
            </a:r>
            <a:br>
              <a:rPr lang="en-US" sz="2400"/>
            </a:br>
            <a:endParaRPr lang="en-US" sz="2400">
              <a:solidFill>
                <a:schemeClr val="tx1">
                  <a:lumMod val="75000"/>
                  <a:lumOff val="25000"/>
                </a:schemeClr>
              </a:solidFill>
            </a:endParaRPr>
          </a:p>
        </p:txBody>
      </p:sp>
      <p:pic>
        <p:nvPicPr>
          <p:cNvPr id="4" name="Picture 4" descr="A picture containing device&#10;&#10;Description generated with very high confidence">
            <a:extLst>
              <a:ext uri="{FF2B5EF4-FFF2-40B4-BE49-F238E27FC236}">
                <a16:creationId xmlns:a16="http://schemas.microsoft.com/office/drawing/2014/main" id="{2D7ECE60-3736-4310-841C-347B73B3AA88}"/>
              </a:ext>
            </a:extLst>
          </p:cNvPr>
          <p:cNvPicPr>
            <a:picLocks noChangeAspect="1"/>
          </p:cNvPicPr>
          <p:nvPr/>
        </p:nvPicPr>
        <p:blipFill>
          <a:blip r:embed="rId5"/>
          <a:stretch>
            <a:fillRect/>
          </a:stretch>
        </p:blipFill>
        <p:spPr>
          <a:xfrm>
            <a:off x="7115727" y="1262872"/>
            <a:ext cx="4155918" cy="4151761"/>
          </a:xfrm>
          <a:prstGeom prst="rect">
            <a:avLst/>
          </a:prstGeom>
        </p:spPr>
      </p:pic>
      <p:pic>
        <p:nvPicPr>
          <p:cNvPr id="5" name="Online Media 4" descr="25.m4a">
            <a:hlinkClick r:id="" action="ppaction://media"/>
            <a:extLst>
              <a:ext uri="{FF2B5EF4-FFF2-40B4-BE49-F238E27FC236}">
                <a16:creationId xmlns:a16="http://schemas.microsoft.com/office/drawing/2014/main" id="{D6B778FA-7725-0346-94A5-74AD455DEF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2780" y="450072"/>
            <a:ext cx="812800" cy="812800"/>
          </a:xfrm>
          <a:prstGeom prst="rect">
            <a:avLst/>
          </a:prstGeom>
        </p:spPr>
      </p:pic>
    </p:spTree>
    <p:extLst>
      <p:ext uri="{BB962C8B-B14F-4D97-AF65-F5344CB8AC3E}">
        <p14:creationId xmlns:p14="http://schemas.microsoft.com/office/powerpoint/2010/main" val="13476819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2D44-BFDF-411C-8AAB-ECC15CBAD039}"/>
              </a:ext>
            </a:extLst>
          </p:cNvPr>
          <p:cNvSpPr>
            <a:spLocks noGrp="1"/>
          </p:cNvSpPr>
          <p:nvPr>
            <p:ph type="title"/>
          </p:nvPr>
        </p:nvSpPr>
        <p:spPr>
          <a:xfrm>
            <a:off x="782234" y="2069262"/>
            <a:ext cx="3031852" cy="1722419"/>
          </a:xfrm>
        </p:spPr>
        <p:txBody>
          <a:bodyPr/>
          <a:lstStyle/>
          <a:p>
            <a:r>
              <a:rPr lang="en-US"/>
              <a:t>Future Research</a:t>
            </a:r>
          </a:p>
        </p:txBody>
      </p:sp>
      <p:sp>
        <p:nvSpPr>
          <p:cNvPr id="3" name="Content Placeholder 2">
            <a:extLst>
              <a:ext uri="{FF2B5EF4-FFF2-40B4-BE49-F238E27FC236}">
                <a16:creationId xmlns:a16="http://schemas.microsoft.com/office/drawing/2014/main" id="{0613A8C3-27A5-4228-8880-6123DB8A5BC2}"/>
              </a:ext>
            </a:extLst>
          </p:cNvPr>
          <p:cNvSpPr>
            <a:spLocks noGrp="1"/>
          </p:cNvSpPr>
          <p:nvPr>
            <p:ph idx="1"/>
          </p:nvPr>
        </p:nvSpPr>
        <p:spPr/>
        <p:txBody>
          <a:bodyPr/>
          <a:lstStyle/>
          <a:p>
            <a:pPr marL="305435" indent="-305435"/>
            <a:r>
              <a:rPr lang="en-US" sz="2400"/>
              <a:t>Clear willingness to embrace Fairphone among staff</a:t>
            </a:r>
          </a:p>
          <a:p>
            <a:pPr marL="305435" indent="-305435"/>
            <a:r>
              <a:rPr lang="en-US" sz="2400"/>
              <a:t>Despite some sacrifice in performance – it is an ethical, sustainable and worthwhile choice</a:t>
            </a:r>
          </a:p>
          <a:p>
            <a:pPr marL="305435" indent="-305435"/>
            <a:r>
              <a:rPr lang="en-US" sz="2400"/>
              <a:t>Potential for student uptake – </a:t>
            </a:r>
            <a:r>
              <a:rPr lang="en-US" sz="2400" err="1"/>
              <a:t>incentivised</a:t>
            </a:r>
            <a:r>
              <a:rPr lang="en-US" sz="2400"/>
              <a:t> scheme?</a:t>
            </a:r>
          </a:p>
          <a:p>
            <a:pPr marL="305435" indent="-305435"/>
            <a:r>
              <a:rPr lang="en-US" sz="2400"/>
              <a:t>The impact of such a project would be significant</a:t>
            </a:r>
          </a:p>
          <a:p>
            <a:pPr marL="305435" indent="-305435"/>
            <a:endParaRPr lang="en-US"/>
          </a:p>
        </p:txBody>
      </p:sp>
      <p:pic>
        <p:nvPicPr>
          <p:cNvPr id="5" name="Online Media 4" descr="Recorded Sound">
            <a:hlinkClick r:id="" action="ppaction://media"/>
            <a:extLst>
              <a:ext uri="{FF2B5EF4-FFF2-40B4-BE49-F238E27FC236}">
                <a16:creationId xmlns:a16="http://schemas.microsoft.com/office/drawing/2014/main" id="{4C6CD044-B139-7341-8DD9-9465EC4A7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119" y="613555"/>
            <a:ext cx="812800" cy="812800"/>
          </a:xfrm>
          <a:prstGeom prst="rect">
            <a:avLst/>
          </a:prstGeom>
        </p:spPr>
      </p:pic>
    </p:spTree>
    <p:extLst>
      <p:ext uri="{BB962C8B-B14F-4D97-AF65-F5344CB8AC3E}">
        <p14:creationId xmlns:p14="http://schemas.microsoft.com/office/powerpoint/2010/main" val="28643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71D31F-93A5-401A-9CBA-51546FEE4522}"/>
              </a:ext>
            </a:extLst>
          </p:cNvPr>
          <p:cNvSpPr/>
          <p:nvPr/>
        </p:nvSpPr>
        <p:spPr>
          <a:xfrm>
            <a:off x="2274500" y="2195423"/>
            <a:ext cx="7476222" cy="2819400"/>
          </a:xfrm>
          <a:prstGeom prst="roundRect">
            <a:avLst/>
          </a:prstGeom>
          <a:solidFill>
            <a:schemeClr val="bg2">
              <a:lumMod val="5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CDDE9C6-84AD-447B-BE2E-08EE703A1D4B}"/>
              </a:ext>
            </a:extLst>
          </p:cNvPr>
          <p:cNvSpPr txBox="1"/>
          <p:nvPr/>
        </p:nvSpPr>
        <p:spPr>
          <a:xfrm>
            <a:off x="2698595" y="2810107"/>
            <a:ext cx="664612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0F0"/>
                </a:solidFill>
                <a:ea typeface="+mn-lt"/>
                <a:cs typeface="+mn-lt"/>
              </a:rPr>
              <a:t>"At the end of the day, real change in recycling and repairability will be driven by a joint effort from niche players like Fairphone, major industry players, policy makers and ultimately, the </a:t>
            </a:r>
            <a:r>
              <a:rPr lang="en-US" b="1">
                <a:solidFill>
                  <a:schemeClr val="bg1"/>
                </a:solidFill>
                <a:ea typeface="+mn-lt"/>
                <a:cs typeface="+mn-lt"/>
              </a:rPr>
              <a:t>consumer</a:t>
            </a:r>
            <a:r>
              <a:rPr lang="en-US" b="1">
                <a:solidFill>
                  <a:srgbClr val="00B0F0"/>
                </a:solidFill>
                <a:ea typeface="+mn-lt"/>
                <a:cs typeface="+mn-lt"/>
              </a:rPr>
              <a:t>"</a:t>
            </a:r>
            <a:endParaRPr lang="en-US">
              <a:solidFill>
                <a:srgbClr val="00B0F0"/>
              </a:solidFill>
              <a:ea typeface="+mn-lt"/>
              <a:cs typeface="+mn-lt"/>
            </a:endParaRPr>
          </a:p>
          <a:p>
            <a:endParaRPr lang="en-US">
              <a:ea typeface="+mn-lt"/>
              <a:cs typeface="+mn-lt"/>
            </a:endParaRPr>
          </a:p>
          <a:p>
            <a:r>
              <a:rPr lang="en-US" b="1">
                <a:solidFill>
                  <a:schemeClr val="bg1"/>
                </a:solidFill>
                <a:ea typeface="+mn-lt"/>
                <a:cs typeface="+mn-lt"/>
              </a:rPr>
              <a:t>- Reuter et al. (2018, pp. 78)</a:t>
            </a:r>
            <a:endParaRPr lang="en-US" b="1">
              <a:solidFill>
                <a:schemeClr val="bg1"/>
              </a:solidFill>
            </a:endParaRPr>
          </a:p>
        </p:txBody>
      </p:sp>
      <p:pic>
        <p:nvPicPr>
          <p:cNvPr id="3" name="Online Media 2" descr="Recorded Sound">
            <a:hlinkClick r:id="" action="ppaction://media"/>
            <a:extLst>
              <a:ext uri="{FF2B5EF4-FFF2-40B4-BE49-F238E27FC236}">
                <a16:creationId xmlns:a16="http://schemas.microsoft.com/office/drawing/2014/main" id="{B326AA3B-AD1A-F842-B722-522E8F95CF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1066" y="939800"/>
            <a:ext cx="812800" cy="812800"/>
          </a:xfrm>
          <a:prstGeom prst="rect">
            <a:avLst/>
          </a:prstGeom>
        </p:spPr>
      </p:pic>
    </p:spTree>
    <p:extLst>
      <p:ext uri="{BB962C8B-B14F-4D97-AF65-F5344CB8AC3E}">
        <p14:creationId xmlns:p14="http://schemas.microsoft.com/office/powerpoint/2010/main" val="15591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7B63-46C6-4794-841B-28E25E564C85}"/>
              </a:ext>
            </a:extLst>
          </p:cNvPr>
          <p:cNvSpPr>
            <a:spLocks noGrp="1"/>
          </p:cNvSpPr>
          <p:nvPr>
            <p:ph type="title"/>
          </p:nvPr>
        </p:nvSpPr>
        <p:spPr>
          <a:xfrm>
            <a:off x="581192" y="288290"/>
            <a:ext cx="11029616" cy="1188720"/>
          </a:xfrm>
        </p:spPr>
        <p:txBody>
          <a:bodyPr/>
          <a:lstStyle/>
          <a:p>
            <a:r>
              <a:rPr lang="en-US">
                <a:solidFill>
                  <a:srgbClr val="0070C0"/>
                </a:solidFill>
              </a:rPr>
              <a:t>Conclusions</a:t>
            </a:r>
          </a:p>
        </p:txBody>
      </p:sp>
      <p:sp>
        <p:nvSpPr>
          <p:cNvPr id="3" name="Content Placeholder 2">
            <a:extLst>
              <a:ext uri="{FF2B5EF4-FFF2-40B4-BE49-F238E27FC236}">
                <a16:creationId xmlns:a16="http://schemas.microsoft.com/office/drawing/2014/main" id="{6A2645CF-0342-4333-B81C-A479EA4D52DF}"/>
              </a:ext>
            </a:extLst>
          </p:cNvPr>
          <p:cNvSpPr>
            <a:spLocks noGrp="1"/>
          </p:cNvSpPr>
          <p:nvPr>
            <p:ph idx="1"/>
          </p:nvPr>
        </p:nvSpPr>
        <p:spPr>
          <a:xfrm>
            <a:off x="581192" y="1611757"/>
            <a:ext cx="11029615" cy="3634486"/>
          </a:xfrm>
        </p:spPr>
        <p:txBody>
          <a:bodyPr>
            <a:normAutofit/>
          </a:bodyPr>
          <a:lstStyle/>
          <a:p>
            <a:pPr marL="305435" indent="-305435"/>
            <a:r>
              <a:rPr lang="en-US" sz="2400"/>
              <a:t>Sustainability of the mobile phone industry </a:t>
            </a:r>
            <a:endParaRPr lang="en-US"/>
          </a:p>
          <a:p>
            <a:pPr marL="305435" indent="-305435"/>
            <a:r>
              <a:rPr lang="en-US" sz="2400"/>
              <a:t>Fairphone 3 a partial solution</a:t>
            </a:r>
          </a:p>
          <a:p>
            <a:pPr marL="305435" indent="-305435"/>
            <a:r>
              <a:rPr lang="en-US" sz="2400"/>
              <a:t>Majority of staff would have no issue with Fairphone 3 as a work phone</a:t>
            </a:r>
          </a:p>
          <a:p>
            <a:pPr marL="305435" indent="-305435"/>
            <a:r>
              <a:rPr lang="en-US" sz="2400"/>
              <a:t>Initial trial within one of the University departments</a:t>
            </a:r>
          </a:p>
        </p:txBody>
      </p:sp>
      <p:pic>
        <p:nvPicPr>
          <p:cNvPr id="4" name="Online Media 3" descr="29.m4a">
            <a:hlinkClick r:id="" action="ppaction://media"/>
            <a:extLst>
              <a:ext uri="{FF2B5EF4-FFF2-40B4-BE49-F238E27FC236}">
                <a16:creationId xmlns:a16="http://schemas.microsoft.com/office/drawing/2014/main" id="{246E7520-D4DE-C94A-B9F9-9709B91A1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7532" y="882650"/>
            <a:ext cx="812800" cy="812800"/>
          </a:xfrm>
          <a:prstGeom prst="rect">
            <a:avLst/>
          </a:prstGeom>
        </p:spPr>
      </p:pic>
    </p:spTree>
    <p:extLst>
      <p:ext uri="{BB962C8B-B14F-4D97-AF65-F5344CB8AC3E}">
        <p14:creationId xmlns:p14="http://schemas.microsoft.com/office/powerpoint/2010/main" val="31045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7A6DA-87C1-4B97-B2DB-A95014D69A5D}"/>
              </a:ext>
            </a:extLst>
          </p:cNvPr>
          <p:cNvSpPr>
            <a:spLocks noGrp="1"/>
          </p:cNvSpPr>
          <p:nvPr>
            <p:ph type="title"/>
          </p:nvPr>
        </p:nvSpPr>
        <p:spPr>
          <a:xfrm>
            <a:off x="581192" y="387831"/>
            <a:ext cx="11029616" cy="960389"/>
          </a:xfrm>
        </p:spPr>
        <p:txBody>
          <a:bodyPr/>
          <a:lstStyle/>
          <a:p>
            <a:r>
              <a:rPr lang="en-US" dirty="0"/>
              <a:t>References</a:t>
            </a:r>
          </a:p>
        </p:txBody>
      </p:sp>
      <p:sp>
        <p:nvSpPr>
          <p:cNvPr id="3" name="Content Placeholder 2">
            <a:extLst>
              <a:ext uri="{FF2B5EF4-FFF2-40B4-BE49-F238E27FC236}">
                <a16:creationId xmlns:a16="http://schemas.microsoft.com/office/drawing/2014/main" id="{E2A88477-A881-495C-8F7C-23ED1DA6C1E8}"/>
              </a:ext>
            </a:extLst>
          </p:cNvPr>
          <p:cNvSpPr>
            <a:spLocks noGrp="1"/>
          </p:cNvSpPr>
          <p:nvPr>
            <p:ph idx="1"/>
          </p:nvPr>
        </p:nvSpPr>
        <p:spPr>
          <a:xfrm>
            <a:off x="581192" y="1800226"/>
            <a:ext cx="11245275" cy="4872557"/>
          </a:xfrm>
        </p:spPr>
        <p:txBody>
          <a:bodyPr>
            <a:normAutofit fontScale="92500" lnSpcReduction="20000"/>
          </a:bodyPr>
          <a:lstStyle/>
          <a:p>
            <a:pPr marL="305435" indent="-305435"/>
            <a:r>
              <a:rPr lang="en-GB" dirty="0" err="1"/>
              <a:t>Butsic</a:t>
            </a:r>
            <a:r>
              <a:rPr lang="en-GB" dirty="0"/>
              <a:t>, V., Baumann, M., Shortland, A., Walker, S. and </a:t>
            </a:r>
            <a:r>
              <a:rPr lang="en-GB" dirty="0" err="1"/>
              <a:t>Kuemmerle</a:t>
            </a:r>
            <a:r>
              <a:rPr lang="en-GB" dirty="0"/>
              <a:t>, T. (2015) Conservation and conflict in the Democratic Republic of Congo: The impacts of warfare, mining, and protected areas on deforestation. </a:t>
            </a:r>
            <a:r>
              <a:rPr lang="en-GB" i="1" dirty="0"/>
              <a:t>Biological conservation</a:t>
            </a:r>
            <a:r>
              <a:rPr lang="en-GB" dirty="0"/>
              <a:t>, </a:t>
            </a:r>
            <a:r>
              <a:rPr lang="en-GB" i="1" dirty="0"/>
              <a:t>191</a:t>
            </a:r>
            <a:r>
              <a:rPr lang="en-GB" dirty="0"/>
              <a:t>, pp. 266-273.</a:t>
            </a:r>
            <a:endParaRPr lang="en-US" u="sng" dirty="0">
              <a:solidFill>
                <a:schemeClr val="tx1"/>
              </a:solidFill>
              <a:ea typeface="+mn-lt"/>
              <a:cs typeface="+mn-lt"/>
              <a:hlinkClick r:id="rId3"/>
            </a:endParaRPr>
          </a:p>
          <a:p>
            <a:pPr marL="305435" indent="-305435"/>
            <a:r>
              <a:rPr lang="en-GB" dirty="0" err="1"/>
              <a:t>Fairphone</a:t>
            </a:r>
            <a:r>
              <a:rPr lang="en-GB" dirty="0"/>
              <a:t> (2020)</a:t>
            </a:r>
            <a:r>
              <a:rPr lang="en-GB" i="1" dirty="0"/>
              <a:t> The Phone That Cares For People And Planet</a:t>
            </a:r>
            <a:r>
              <a:rPr lang="en-GB" dirty="0"/>
              <a:t>. [online] Available at: </a:t>
            </a:r>
            <a:r>
              <a:rPr lang="en-GB" dirty="0">
                <a:hlinkClick r:id="rId4"/>
              </a:rPr>
              <a:t>https://www.fairphone.com/en/</a:t>
            </a:r>
            <a:r>
              <a:rPr lang="en-GB" dirty="0"/>
              <a:t>  (Accessed 2</a:t>
            </a:r>
            <a:r>
              <a:rPr lang="en-GB" baseline="30000" dirty="0"/>
              <a:t>nd</a:t>
            </a:r>
            <a:r>
              <a:rPr lang="en-GB" dirty="0"/>
              <a:t> April 2020).</a:t>
            </a:r>
          </a:p>
          <a:p>
            <a:pPr marL="305435" indent="-305435"/>
            <a:r>
              <a:rPr lang="en-US" dirty="0">
                <a:ea typeface="+mn-lt"/>
                <a:cs typeface="+mn-lt"/>
              </a:rPr>
              <a:t>Forbes (2019) How </a:t>
            </a:r>
            <a:r>
              <a:rPr lang="en-US" dirty="0" err="1">
                <a:ea typeface="+mn-lt"/>
                <a:cs typeface="+mn-lt"/>
              </a:rPr>
              <a:t>Fairphone</a:t>
            </a:r>
            <a:r>
              <a:rPr lang="en-US" dirty="0">
                <a:ea typeface="+mn-lt"/>
                <a:cs typeface="+mn-lt"/>
              </a:rPr>
              <a:t> beats Apple, Samsung and the Rest. Available at: </a:t>
            </a:r>
            <a:r>
              <a:rPr lang="en-US" dirty="0">
                <a:ea typeface="+mn-lt"/>
                <a:cs typeface="+mn-lt"/>
                <a:hlinkClick r:id="rId5"/>
              </a:rPr>
              <a:t>https://www.forbes.com/sites/jeroenkraaijenbrink/2019/08/28/how-fairphone-beats-apple-samsung-and-the-rest-with-the-worlds-most-sustainable-phone/</a:t>
            </a:r>
            <a:r>
              <a:rPr lang="en-US" dirty="0">
                <a:ea typeface="+mn-lt"/>
                <a:cs typeface="+mn-lt"/>
              </a:rPr>
              <a:t> (Accessed 15</a:t>
            </a:r>
            <a:r>
              <a:rPr lang="en-US" baseline="30000" dirty="0">
                <a:ea typeface="+mn-lt"/>
                <a:cs typeface="+mn-lt"/>
              </a:rPr>
              <a:t>th</a:t>
            </a:r>
            <a:r>
              <a:rPr lang="en-US" dirty="0">
                <a:ea typeface="+mn-lt"/>
                <a:cs typeface="+mn-lt"/>
              </a:rPr>
              <a:t> March 2020).</a:t>
            </a:r>
            <a:endParaRPr lang="en-GB" dirty="0">
              <a:solidFill>
                <a:srgbClr val="404040"/>
              </a:solidFill>
              <a:ea typeface="+mn-lt"/>
              <a:cs typeface="+mn-lt"/>
            </a:endParaRPr>
          </a:p>
          <a:p>
            <a:pPr marL="305435" indent="-305435"/>
            <a:r>
              <a:rPr lang="en-US" dirty="0">
                <a:solidFill>
                  <a:schemeClr val="tx1"/>
                </a:solidFill>
                <a:ea typeface="+mn-lt"/>
                <a:cs typeface="+mn-lt"/>
              </a:rPr>
              <a:t>Greenpeace (2008) Poisoning the poor. Available on: </a:t>
            </a:r>
            <a:r>
              <a:rPr lang="en-US" dirty="0">
                <a:ea typeface="+mn-lt"/>
                <a:cs typeface="+mn-lt"/>
                <a:hlinkClick r:id="rId6"/>
              </a:rPr>
              <a:t>https://www.greenpeace.org/archive-international/Global/international/planet-2/report/2008/9/poisoning-the-poor-electonic.pdf</a:t>
            </a:r>
            <a:r>
              <a:rPr lang="en-US" dirty="0">
                <a:ea typeface="+mn-lt"/>
                <a:cs typeface="+mn-lt"/>
              </a:rPr>
              <a:t> (Accessed 15th March 2020).</a:t>
            </a:r>
          </a:p>
          <a:p>
            <a:pPr marL="305435" indent="-305435"/>
            <a:r>
              <a:rPr lang="en-GB" dirty="0"/>
              <a:t>Greenpeace (2017) A guide to greener electronics. –http://www. </a:t>
            </a:r>
            <a:r>
              <a:rPr lang="en-GB" dirty="0" err="1"/>
              <a:t>greenpeace.org</a:t>
            </a:r>
            <a:r>
              <a:rPr lang="en-GB" dirty="0"/>
              <a:t>/</a:t>
            </a:r>
            <a:r>
              <a:rPr lang="en-GB" dirty="0" err="1"/>
              <a:t>usa</a:t>
            </a:r>
            <a:r>
              <a:rPr lang="en-GB" dirty="0"/>
              <a:t>/</a:t>
            </a:r>
            <a:r>
              <a:rPr lang="en-GB" dirty="0" err="1"/>
              <a:t>wp</a:t>
            </a:r>
            <a:r>
              <a:rPr lang="en-GB" dirty="0"/>
              <a:t>-content/uploads/2017/10/Guide-to-Greener-Electronics-2017.pdf </a:t>
            </a:r>
            <a:r>
              <a:rPr lang="en-US" dirty="0">
                <a:ea typeface="+mn-lt"/>
                <a:cs typeface="+mn-lt"/>
              </a:rPr>
              <a:t>Guardian. (2019), </a:t>
            </a:r>
            <a:r>
              <a:rPr lang="en-US" dirty="0" err="1">
                <a:ea typeface="+mn-lt"/>
                <a:cs typeface="+mn-lt"/>
              </a:rPr>
              <a:t>Fairphone</a:t>
            </a:r>
            <a:r>
              <a:rPr lang="en-US" dirty="0">
                <a:ea typeface="+mn-lt"/>
                <a:cs typeface="+mn-lt"/>
              </a:rPr>
              <a:t> review. Available at: </a:t>
            </a:r>
            <a:r>
              <a:rPr lang="en-US" dirty="0">
                <a:ea typeface="+mn-lt"/>
                <a:cs typeface="+mn-lt"/>
                <a:hlinkClick r:id="rId7"/>
              </a:rPr>
              <a:t>https://www.theguardian.com/technology/2019/sep/18/fairphone-3-review-ethical-phone</a:t>
            </a:r>
            <a:r>
              <a:rPr lang="en-US" dirty="0">
                <a:ea typeface="+mn-lt"/>
                <a:cs typeface="+mn-lt"/>
              </a:rPr>
              <a:t> (Accessed 14th March 2020)</a:t>
            </a:r>
          </a:p>
          <a:p>
            <a:pPr marL="305435" indent="-305435"/>
            <a:r>
              <a:rPr lang="en-US" dirty="0">
                <a:ea typeface="+mn-lt"/>
                <a:cs typeface="+mn-lt"/>
              </a:rPr>
              <a:t>Guardian. (2017). 'Life and death in Apple's forbidden city. Available at:  </a:t>
            </a:r>
            <a:r>
              <a:rPr lang="en-US" dirty="0">
                <a:ea typeface="+mn-lt"/>
                <a:cs typeface="+mn-lt"/>
                <a:hlinkClick r:id="rId8"/>
              </a:rPr>
              <a:t>https://www.theguardian.com/technology/2017/jun/18/foxconn-life-death-forbidden-city-longhua-suicide-apple-iphone-brian-merchant-one-device-extract</a:t>
            </a:r>
            <a:r>
              <a:rPr lang="en-US" dirty="0">
                <a:ea typeface="+mn-lt"/>
                <a:cs typeface="+mn-lt"/>
              </a:rPr>
              <a:t> (Accessed 15th March 2020)</a:t>
            </a:r>
            <a:endParaRPr lang="en-US" dirty="0"/>
          </a:p>
          <a:p>
            <a:pPr marL="305435" indent="-305435"/>
            <a:r>
              <a:rPr lang="en-US" dirty="0" err="1">
                <a:ea typeface="+mn-lt"/>
                <a:cs typeface="+mn-lt"/>
              </a:rPr>
              <a:t>Paiano</a:t>
            </a:r>
            <a:r>
              <a:rPr lang="en-US" dirty="0">
                <a:ea typeface="+mn-lt"/>
                <a:cs typeface="+mn-lt"/>
              </a:rPr>
              <a:t>, A., </a:t>
            </a:r>
            <a:r>
              <a:rPr lang="en-US" dirty="0" err="1">
                <a:ea typeface="+mn-lt"/>
                <a:cs typeface="+mn-lt"/>
              </a:rPr>
              <a:t>Lagioia</a:t>
            </a:r>
            <a:r>
              <a:rPr lang="en-US" dirty="0">
                <a:ea typeface="+mn-lt"/>
                <a:cs typeface="+mn-lt"/>
              </a:rPr>
              <a:t>, G. and </a:t>
            </a:r>
            <a:r>
              <a:rPr lang="en-US" dirty="0" err="1">
                <a:ea typeface="+mn-lt"/>
                <a:cs typeface="+mn-lt"/>
              </a:rPr>
              <a:t>Cataldo</a:t>
            </a:r>
            <a:r>
              <a:rPr lang="en-US" dirty="0">
                <a:ea typeface="+mn-lt"/>
                <a:cs typeface="+mn-lt"/>
              </a:rPr>
              <a:t>, A. (2013) A critical analysis of the sustainability of mobile phone use. </a:t>
            </a:r>
            <a:r>
              <a:rPr lang="en-US" i="1" dirty="0">
                <a:ea typeface="+mn-lt"/>
                <a:cs typeface="+mn-lt"/>
              </a:rPr>
              <a:t>Resources, Conservation and Recycling</a:t>
            </a:r>
            <a:r>
              <a:rPr lang="en-US" dirty="0">
                <a:ea typeface="+mn-lt"/>
                <a:cs typeface="+mn-lt"/>
              </a:rPr>
              <a:t>, </a:t>
            </a:r>
            <a:r>
              <a:rPr lang="en-US" i="1" dirty="0">
                <a:ea typeface="+mn-lt"/>
                <a:cs typeface="+mn-lt"/>
              </a:rPr>
              <a:t>73</a:t>
            </a:r>
            <a:r>
              <a:rPr lang="en-US" dirty="0">
                <a:ea typeface="+mn-lt"/>
                <a:cs typeface="+mn-lt"/>
              </a:rPr>
              <a:t>, pp. 162-171.</a:t>
            </a:r>
            <a:endParaRPr lang="en-US" dirty="0"/>
          </a:p>
          <a:p>
            <a:pPr marL="305435" indent="-305435"/>
            <a:endParaRPr lang="en-US" dirty="0"/>
          </a:p>
          <a:p>
            <a:pPr marL="0" indent="0">
              <a:buNone/>
            </a:pPr>
            <a:endParaRPr lang="en-US" dirty="0"/>
          </a:p>
        </p:txBody>
      </p:sp>
    </p:spTree>
    <p:extLst>
      <p:ext uri="{BB962C8B-B14F-4D97-AF65-F5344CB8AC3E}">
        <p14:creationId xmlns:p14="http://schemas.microsoft.com/office/powerpoint/2010/main" val="378523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86B3-B2CB-D34E-BF26-7145CBEA2719}"/>
              </a:ext>
            </a:extLst>
          </p:cNvPr>
          <p:cNvSpPr>
            <a:spLocks noGrp="1"/>
          </p:cNvSpPr>
          <p:nvPr>
            <p:ph type="title"/>
          </p:nvPr>
        </p:nvSpPr>
        <p:spPr>
          <a:xfrm>
            <a:off x="581192" y="700089"/>
            <a:ext cx="11029616" cy="705012"/>
          </a:xfrm>
        </p:spPr>
        <p:txBody>
          <a:bodyPr>
            <a:normAutofit/>
          </a:bodyPr>
          <a:lstStyle/>
          <a:p>
            <a:r>
              <a:rPr lang="en-US" dirty="0"/>
              <a:t>References</a:t>
            </a:r>
          </a:p>
        </p:txBody>
      </p:sp>
      <p:sp>
        <p:nvSpPr>
          <p:cNvPr id="3" name="Content Placeholder 2">
            <a:extLst>
              <a:ext uri="{FF2B5EF4-FFF2-40B4-BE49-F238E27FC236}">
                <a16:creationId xmlns:a16="http://schemas.microsoft.com/office/drawing/2014/main" id="{C734D881-14D4-0D41-B0FB-984C06F8DE2B}"/>
              </a:ext>
            </a:extLst>
          </p:cNvPr>
          <p:cNvSpPr>
            <a:spLocks noGrp="1"/>
          </p:cNvSpPr>
          <p:nvPr>
            <p:ph idx="1"/>
          </p:nvPr>
        </p:nvSpPr>
        <p:spPr>
          <a:xfrm>
            <a:off x="581192" y="1611756"/>
            <a:ext cx="11029615" cy="4731893"/>
          </a:xfrm>
        </p:spPr>
        <p:txBody>
          <a:bodyPr>
            <a:normAutofit fontScale="92500" lnSpcReduction="20000"/>
          </a:bodyPr>
          <a:lstStyle/>
          <a:p>
            <a:pPr marL="305435" indent="-305435"/>
            <a:r>
              <a:rPr lang="en-US" dirty="0">
                <a:ea typeface="+mn-lt"/>
                <a:cs typeface="+mn-lt"/>
              </a:rPr>
              <a:t>Reuter, M. A., van Schaik, A. and </a:t>
            </a:r>
            <a:r>
              <a:rPr lang="en-US" dirty="0" err="1">
                <a:ea typeface="+mn-lt"/>
                <a:cs typeface="+mn-lt"/>
              </a:rPr>
              <a:t>Ballester</a:t>
            </a:r>
            <a:r>
              <a:rPr lang="en-US" dirty="0">
                <a:ea typeface="+mn-lt"/>
                <a:cs typeface="+mn-lt"/>
              </a:rPr>
              <a:t>, M. (2018) ‘Limits of the circular economy: </a:t>
            </a:r>
            <a:r>
              <a:rPr lang="en-US" dirty="0" err="1">
                <a:ea typeface="+mn-lt"/>
                <a:cs typeface="+mn-lt"/>
              </a:rPr>
              <a:t>Fairphone</a:t>
            </a:r>
            <a:r>
              <a:rPr lang="en-US" dirty="0">
                <a:ea typeface="+mn-lt"/>
                <a:cs typeface="+mn-lt"/>
              </a:rPr>
              <a:t> modular design pushing the limits’, </a:t>
            </a:r>
            <a:r>
              <a:rPr lang="en-US" i="1" dirty="0">
                <a:ea typeface="+mn-lt"/>
                <a:cs typeface="+mn-lt"/>
              </a:rPr>
              <a:t>Metallurgy–ERZMETALL</a:t>
            </a:r>
            <a:r>
              <a:rPr lang="en-US" dirty="0">
                <a:ea typeface="+mn-lt"/>
                <a:cs typeface="+mn-lt"/>
              </a:rPr>
              <a:t>, </a:t>
            </a:r>
            <a:r>
              <a:rPr lang="en-US" i="1" dirty="0">
                <a:ea typeface="+mn-lt"/>
                <a:cs typeface="+mn-lt"/>
              </a:rPr>
              <a:t>71</a:t>
            </a:r>
            <a:r>
              <a:rPr lang="en-US" dirty="0">
                <a:ea typeface="+mn-lt"/>
                <a:cs typeface="+mn-lt"/>
              </a:rPr>
              <a:t>(2).</a:t>
            </a:r>
          </a:p>
          <a:p>
            <a:pPr marL="305435" indent="-305435"/>
            <a:r>
              <a:rPr lang="en-GB" dirty="0"/>
              <a:t>Scottish Government. (2013) </a:t>
            </a:r>
            <a:r>
              <a:rPr lang="en-GB" dirty="0">
                <a:ea typeface="+mn-lt"/>
                <a:cs typeface="+mn-lt"/>
              </a:rPr>
              <a:t>Influencing behaviours – moving beyond individual user guide – ISM tool. Available on:  </a:t>
            </a:r>
            <a:r>
              <a:rPr lang="en-GB" dirty="0">
                <a:ea typeface="+mn-lt"/>
                <a:cs typeface="+mn-lt"/>
                <a:hlinkClick r:id="rId2"/>
              </a:rPr>
              <a:t>https://www.gov.scot/publications/influencing-behaviours-moving-beyond-individual-user-guide-ism-tool/</a:t>
            </a:r>
            <a:r>
              <a:rPr lang="en-GB" dirty="0">
                <a:ea typeface="+mn-lt"/>
                <a:cs typeface="+mn-lt"/>
              </a:rPr>
              <a:t> (Accessed 15</a:t>
            </a:r>
            <a:r>
              <a:rPr lang="en-GB" baseline="30000" dirty="0">
                <a:ea typeface="+mn-lt"/>
                <a:cs typeface="+mn-lt"/>
              </a:rPr>
              <a:t>th</a:t>
            </a:r>
            <a:r>
              <a:rPr lang="en-GB" dirty="0">
                <a:ea typeface="+mn-lt"/>
                <a:cs typeface="+mn-lt"/>
              </a:rPr>
              <a:t> March 2020).</a:t>
            </a:r>
          </a:p>
          <a:p>
            <a:pPr marL="305435" indent="-305435"/>
            <a:r>
              <a:rPr lang="en-GB" dirty="0" err="1"/>
              <a:t>Sovacool</a:t>
            </a:r>
            <a:r>
              <a:rPr lang="en-GB" dirty="0"/>
              <a:t>, B. K. (2019) ‘The precarious political economy of cobalt: Balancing prosperity, poverty, and brutality in artisanal and industrial mining in the Democratic Republic of the Congo’, </a:t>
            </a:r>
            <a:r>
              <a:rPr lang="en-GB" i="1" dirty="0"/>
              <a:t>The Extractive Industries and Society</a:t>
            </a:r>
            <a:r>
              <a:rPr lang="en-GB" dirty="0"/>
              <a:t>, </a:t>
            </a:r>
            <a:r>
              <a:rPr lang="en-GB" i="1" dirty="0"/>
              <a:t>6</a:t>
            </a:r>
            <a:r>
              <a:rPr lang="en-GB" dirty="0"/>
              <a:t>(3), pp. 915-939.</a:t>
            </a:r>
          </a:p>
          <a:p>
            <a:pPr marL="305435" indent="-305435"/>
            <a:r>
              <a:rPr lang="en-GB" dirty="0"/>
              <a:t>Statista (2020) </a:t>
            </a:r>
            <a:r>
              <a:rPr lang="en-GB" i="1" dirty="0"/>
              <a:t>Cell Phone Sales Worldwide 2007-2020, Statista</a:t>
            </a:r>
            <a:r>
              <a:rPr lang="en-GB" dirty="0"/>
              <a:t>. Available at: </a:t>
            </a:r>
            <a:r>
              <a:rPr lang="en-GB" dirty="0">
                <a:hlinkClick r:id="rId3"/>
              </a:rPr>
              <a:t>https://www.statista.com/statistics/263437/global-smartphone-sales-to-end-users-since-2007/</a:t>
            </a:r>
            <a:r>
              <a:rPr lang="en-GB" dirty="0"/>
              <a:t> (Accessed 5th April 2020).</a:t>
            </a:r>
            <a:r>
              <a:rPr lang="en-US" dirty="0">
                <a:ea typeface="+mn-lt"/>
                <a:cs typeface="+mn-lt"/>
              </a:rPr>
              <a:t>   </a:t>
            </a:r>
            <a:endParaRPr lang="en-US" dirty="0"/>
          </a:p>
          <a:p>
            <a:pPr marL="305435" indent="-305435"/>
            <a:r>
              <a:rPr lang="en-US" dirty="0">
                <a:ea typeface="+mn-lt"/>
                <a:cs typeface="+mn-lt"/>
              </a:rPr>
              <a:t>Van </a:t>
            </a:r>
            <a:r>
              <a:rPr lang="en-US" dirty="0" err="1">
                <a:ea typeface="+mn-lt"/>
                <a:cs typeface="+mn-lt"/>
              </a:rPr>
              <a:t>Eynde</a:t>
            </a:r>
            <a:r>
              <a:rPr lang="en-US" dirty="0">
                <a:ea typeface="+mn-lt"/>
                <a:cs typeface="+mn-lt"/>
              </a:rPr>
              <a:t>, S. and </a:t>
            </a:r>
            <a:r>
              <a:rPr lang="en-US" dirty="0" err="1">
                <a:ea typeface="+mn-lt"/>
                <a:cs typeface="+mn-lt"/>
              </a:rPr>
              <a:t>Bachus</a:t>
            </a:r>
            <a:r>
              <a:rPr lang="en-US" dirty="0">
                <a:ea typeface="+mn-lt"/>
                <a:cs typeface="+mn-lt"/>
              </a:rPr>
              <a:t>, K. (2016) ‘Non-state participation in sustainable materials management: the case of </a:t>
            </a:r>
            <a:r>
              <a:rPr lang="en-US" dirty="0" err="1">
                <a:ea typeface="+mn-lt"/>
                <a:cs typeface="+mn-lt"/>
              </a:rPr>
              <a:t>Fairphone</a:t>
            </a:r>
            <a:r>
              <a:rPr lang="en-US" dirty="0">
                <a:ea typeface="+mn-lt"/>
                <a:cs typeface="+mn-lt"/>
              </a:rPr>
              <a:t>’, </a:t>
            </a:r>
            <a:r>
              <a:rPr lang="en-US" i="1" dirty="0">
                <a:ea typeface="+mn-lt"/>
                <a:cs typeface="+mn-lt"/>
              </a:rPr>
              <a:t>KU Leuven, </a:t>
            </a:r>
            <a:r>
              <a:rPr lang="en-US" dirty="0">
                <a:ea typeface="+mn-lt"/>
                <a:cs typeface="+mn-lt"/>
              </a:rPr>
              <a:t>pp. </a:t>
            </a:r>
          </a:p>
          <a:p>
            <a:pPr marL="305435" indent="-305435"/>
            <a:r>
              <a:rPr lang="en-GB" dirty="0"/>
              <a:t>Van </a:t>
            </a:r>
            <a:r>
              <a:rPr lang="en-GB" dirty="0" err="1"/>
              <a:t>Eynde</a:t>
            </a:r>
            <a:r>
              <a:rPr lang="en-GB" dirty="0"/>
              <a:t>, S. and </a:t>
            </a:r>
            <a:r>
              <a:rPr lang="en-GB" dirty="0" err="1"/>
              <a:t>Bachus</a:t>
            </a:r>
            <a:r>
              <a:rPr lang="en-GB" dirty="0"/>
              <a:t>, K. (2016) ‘Non-state Actors in Sustainable Materials Management: The case of </a:t>
            </a:r>
            <a:r>
              <a:rPr lang="en-GB" dirty="0" err="1"/>
              <a:t>Fairphone</a:t>
            </a:r>
            <a:r>
              <a:rPr lang="en-GB" dirty="0"/>
              <a:t>’, </a:t>
            </a:r>
            <a:r>
              <a:rPr lang="en-GB" i="1" dirty="0"/>
              <a:t>Policy Research Centre on Sustainable Materials Management, </a:t>
            </a:r>
            <a:r>
              <a:rPr lang="en-GB" dirty="0"/>
              <a:t>pp. 1-13.</a:t>
            </a:r>
            <a:endParaRPr lang="en-US" i="1" dirty="0"/>
          </a:p>
          <a:p>
            <a:pPr marL="305435" indent="-305435"/>
            <a:r>
              <a:rPr lang="en-GB" dirty="0"/>
              <a:t>Vogel, D. (2005) ‘Introduction to Interview Analysis and Presentation’, </a:t>
            </a:r>
            <a:r>
              <a:rPr lang="en-GB" i="1" dirty="0"/>
              <a:t>POLITIS</a:t>
            </a:r>
            <a:r>
              <a:rPr lang="en-GB" dirty="0"/>
              <a:t>. Available at: </a:t>
            </a:r>
            <a:r>
              <a:rPr lang="en-GB" dirty="0">
                <a:hlinkClick r:id="rId4"/>
              </a:rPr>
              <a:t>http://www.politis-europe.uni-oldenburg.de/download/IntroductiondataanalysisinPOLITIS.pdf</a:t>
            </a:r>
            <a:r>
              <a:rPr lang="en-GB" dirty="0"/>
              <a:t> (Accessed 27th February 2020).</a:t>
            </a:r>
          </a:p>
          <a:p>
            <a:endParaRPr lang="en-US" dirty="0"/>
          </a:p>
        </p:txBody>
      </p:sp>
    </p:spTree>
    <p:extLst>
      <p:ext uri="{BB962C8B-B14F-4D97-AF65-F5344CB8AC3E}">
        <p14:creationId xmlns:p14="http://schemas.microsoft.com/office/powerpoint/2010/main" val="2751991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5368854" y="150893"/>
            <a:ext cx="2000635" cy="1188720"/>
          </a:xfrm>
        </p:spPr>
        <p:txBody>
          <a:bodyPr/>
          <a:lstStyle/>
          <a:p>
            <a:r>
              <a:rPr lang="en-US">
                <a:solidFill>
                  <a:srgbClr val="0070C0"/>
                </a:solidFill>
              </a:rPr>
              <a:t>Outline</a:t>
            </a:r>
          </a:p>
        </p:txBody>
      </p:sp>
      <p:graphicFrame>
        <p:nvGraphicFramePr>
          <p:cNvPr id="4" name="Content Placeholder 2" descr="timeline">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640158076"/>
              </p:ext>
            </p:extLst>
          </p:nvPr>
        </p:nvGraphicFramePr>
        <p:xfrm>
          <a:off x="97117" y="1340861"/>
          <a:ext cx="12303429" cy="49698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descr="Recorded Sound">
            <a:hlinkClick r:id="" action="ppaction://media"/>
            <a:extLst>
              <a:ext uri="{FF2B5EF4-FFF2-40B4-BE49-F238E27FC236}">
                <a16:creationId xmlns:a16="http://schemas.microsoft.com/office/drawing/2014/main" id="{0AA4A6D0-ACD6-DC48-A891-B048B69BBE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34133" y="934461"/>
            <a:ext cx="812800" cy="812800"/>
          </a:xfrm>
          <a:prstGeom prst="rect">
            <a:avLst/>
          </a:prstGeom>
        </p:spPr>
      </p:pic>
    </p:spTree>
    <p:extLst>
      <p:ext uri="{BB962C8B-B14F-4D97-AF65-F5344CB8AC3E}">
        <p14:creationId xmlns:p14="http://schemas.microsoft.com/office/powerpoint/2010/main" val="2637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E631266-604C-4D04-8106-FDECD99C80C6}"/>
              </a:ext>
            </a:extLst>
          </p:cNvPr>
          <p:cNvSpPr>
            <a:spLocks noGrp="1"/>
          </p:cNvSpPr>
          <p:nvPr>
            <p:ph type="title"/>
          </p:nvPr>
        </p:nvSpPr>
        <p:spPr>
          <a:xfrm>
            <a:off x="672280" y="944752"/>
            <a:ext cx="3259016" cy="1462692"/>
          </a:xfrm>
        </p:spPr>
        <p:txBody>
          <a:bodyPr>
            <a:normAutofit/>
          </a:bodyPr>
          <a:lstStyle/>
          <a:p>
            <a:r>
              <a:rPr lang="en-US">
                <a:solidFill>
                  <a:srgbClr val="FFFFFF"/>
                </a:solidFill>
              </a:rPr>
              <a:t>The Phone Industry and the Environment</a:t>
            </a:r>
          </a:p>
        </p:txBody>
      </p:sp>
      <p:sp>
        <p:nvSpPr>
          <p:cNvPr id="13" name="Rectangle 12">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81E5D6E-3392-429C-978A-85D80980CAEA}"/>
              </a:ext>
            </a:extLst>
          </p:cNvPr>
          <p:cNvSpPr>
            <a:spLocks noGrp="1"/>
          </p:cNvSpPr>
          <p:nvPr>
            <p:ph idx="1"/>
          </p:nvPr>
        </p:nvSpPr>
        <p:spPr>
          <a:xfrm>
            <a:off x="671513" y="2536031"/>
            <a:ext cx="3123783" cy="3671936"/>
          </a:xfrm>
        </p:spPr>
        <p:txBody>
          <a:bodyPr anchor="t">
            <a:normAutofit/>
          </a:bodyPr>
          <a:lstStyle/>
          <a:p>
            <a:pPr marL="305435" indent="-305435"/>
            <a:r>
              <a:rPr lang="en-US">
                <a:solidFill>
                  <a:srgbClr val="FFFFFF"/>
                </a:solidFill>
              </a:rPr>
              <a:t>Biodiversity loss and deforestation</a:t>
            </a:r>
          </a:p>
          <a:p>
            <a:pPr marL="305435" indent="-305435"/>
            <a:r>
              <a:rPr lang="en-US">
                <a:solidFill>
                  <a:srgbClr val="FFFFFF"/>
                </a:solidFill>
              </a:rPr>
              <a:t>Air and water pollution </a:t>
            </a:r>
          </a:p>
          <a:p>
            <a:pPr marL="305435" indent="-305435"/>
            <a:r>
              <a:rPr lang="en-US">
                <a:solidFill>
                  <a:srgbClr val="FFFFFF"/>
                </a:solidFill>
              </a:rPr>
              <a:t>Soil erosion</a:t>
            </a:r>
          </a:p>
        </p:txBody>
      </p:sp>
      <p:pic>
        <p:nvPicPr>
          <p:cNvPr id="4" name="Picture 4" descr="A person standing next to a pile of dirt&#10;&#10;Description generated with very high confidence">
            <a:extLst>
              <a:ext uri="{FF2B5EF4-FFF2-40B4-BE49-F238E27FC236}">
                <a16:creationId xmlns:a16="http://schemas.microsoft.com/office/drawing/2014/main" id="{97FA2F8D-20B0-4379-A4CF-FF248DE7B967}"/>
              </a:ext>
            </a:extLst>
          </p:cNvPr>
          <p:cNvPicPr>
            <a:picLocks noChangeAspect="1"/>
          </p:cNvPicPr>
          <p:nvPr/>
        </p:nvPicPr>
        <p:blipFill rotWithShape="1">
          <a:blip r:embed="rId5"/>
          <a:srcRect r="13485"/>
          <a:stretch/>
        </p:blipFill>
        <p:spPr>
          <a:xfrm>
            <a:off x="4241830" y="601200"/>
            <a:ext cx="7503636" cy="5789365"/>
          </a:xfrm>
          <a:prstGeom prst="rect">
            <a:avLst/>
          </a:prstGeom>
        </p:spPr>
      </p:pic>
      <p:sp>
        <p:nvSpPr>
          <p:cNvPr id="5" name="TextBox 4">
            <a:extLst>
              <a:ext uri="{FF2B5EF4-FFF2-40B4-BE49-F238E27FC236}">
                <a16:creationId xmlns:a16="http://schemas.microsoft.com/office/drawing/2014/main" id="{D3CA1CCD-BFE9-0F43-A6B4-26C12D7E4B01}"/>
              </a:ext>
            </a:extLst>
          </p:cNvPr>
          <p:cNvSpPr txBox="1"/>
          <p:nvPr/>
        </p:nvSpPr>
        <p:spPr>
          <a:xfrm>
            <a:off x="819150" y="4305300"/>
            <a:ext cx="2559050" cy="261610"/>
          </a:xfrm>
          <a:prstGeom prst="rect">
            <a:avLst/>
          </a:prstGeom>
          <a:noFill/>
        </p:spPr>
        <p:txBody>
          <a:bodyPr wrap="square" rtlCol="0">
            <a:spAutoFit/>
          </a:bodyPr>
          <a:lstStyle/>
          <a:p>
            <a:r>
              <a:rPr lang="en-US" sz="1100"/>
              <a:t>(</a:t>
            </a:r>
            <a:r>
              <a:rPr lang="en-US" sz="1100" err="1"/>
              <a:t>Butsic</a:t>
            </a:r>
            <a:r>
              <a:rPr lang="en-US" sz="1100"/>
              <a:t> et al., 2015; </a:t>
            </a:r>
            <a:r>
              <a:rPr lang="en-US" sz="1100" err="1"/>
              <a:t>Sovacool</a:t>
            </a:r>
            <a:r>
              <a:rPr lang="en-US" sz="1100"/>
              <a:t>, 2019)</a:t>
            </a:r>
          </a:p>
        </p:txBody>
      </p:sp>
      <p:pic>
        <p:nvPicPr>
          <p:cNvPr id="6" name="Online Media 5" descr="4.m4a">
            <a:hlinkClick r:id="" action="ppaction://media"/>
            <a:extLst>
              <a:ext uri="{FF2B5EF4-FFF2-40B4-BE49-F238E27FC236}">
                <a16:creationId xmlns:a16="http://schemas.microsoft.com/office/drawing/2014/main" id="{34723A2A-5DB6-A546-BBF9-2BE041D2CD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2666" y="601200"/>
            <a:ext cx="812800" cy="812800"/>
          </a:xfrm>
          <a:prstGeom prst="rect">
            <a:avLst/>
          </a:prstGeom>
        </p:spPr>
      </p:pic>
    </p:spTree>
    <p:extLst>
      <p:ext uri="{BB962C8B-B14F-4D97-AF65-F5344CB8AC3E}">
        <p14:creationId xmlns:p14="http://schemas.microsoft.com/office/powerpoint/2010/main" val="11560338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3" descr="A person standing in front of a large rock&#10;&#10;Description generated with very high confidence">
            <a:extLst>
              <a:ext uri="{FF2B5EF4-FFF2-40B4-BE49-F238E27FC236}">
                <a16:creationId xmlns:a16="http://schemas.microsoft.com/office/drawing/2014/main" id="{D6965D24-45D2-4FE8-97D8-3C7D239C2422}"/>
              </a:ext>
            </a:extLst>
          </p:cNvPr>
          <p:cNvPicPr>
            <a:picLocks noGrp="1" noChangeAspect="1"/>
          </p:cNvPicPr>
          <p:nvPr>
            <p:ph idx="1"/>
          </p:nvPr>
        </p:nvPicPr>
        <p:blipFill rotWithShape="1">
          <a:blip r:embed="rId4"/>
          <a:srcRect l="30000" b="3743"/>
          <a:stretch/>
        </p:blipFill>
        <p:spPr>
          <a:xfrm>
            <a:off x="4300117" y="744408"/>
            <a:ext cx="7486497" cy="6022361"/>
          </a:xfrm>
          <a:prstGeom prst="rect">
            <a:avLst/>
          </a:prstGeom>
        </p:spPr>
      </p:pic>
      <p:sp>
        <p:nvSpPr>
          <p:cNvPr id="4" name="TextBox 3">
            <a:extLst>
              <a:ext uri="{FF2B5EF4-FFF2-40B4-BE49-F238E27FC236}">
                <a16:creationId xmlns:a16="http://schemas.microsoft.com/office/drawing/2014/main" id="{EFDA99F2-00F5-4596-9553-E71D0E18664B}"/>
              </a:ext>
            </a:extLst>
          </p:cNvPr>
          <p:cNvSpPr txBox="1"/>
          <p:nvPr/>
        </p:nvSpPr>
        <p:spPr>
          <a:xfrm>
            <a:off x="405386" y="1720840"/>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n-lt"/>
              <a:cs typeface="+mn-lt"/>
            </a:endParaRPr>
          </a:p>
          <a:p>
            <a:endParaRPr lang="en-US" b="1" dirty="0">
              <a:ea typeface="+mn-lt"/>
              <a:cs typeface="+mn-lt"/>
            </a:endParaRPr>
          </a:p>
          <a:p>
            <a:pPr marL="285750" indent="-285750">
              <a:buClr>
                <a:srgbClr val="00B0F0"/>
              </a:buClr>
              <a:buFont typeface="Wingdings" pitchFamily="2" charset="2"/>
              <a:buChar char="§"/>
            </a:pPr>
            <a:r>
              <a:rPr lang="en-US" b="1" dirty="0">
                <a:ea typeface="+mn-lt"/>
                <a:cs typeface="+mn-lt"/>
              </a:rPr>
              <a:t>UNICEF estimates there are around 40,000 child miners in the DRC, many as young as 7</a:t>
            </a:r>
          </a:p>
          <a:p>
            <a:pPr marL="285750" indent="-285750">
              <a:buClr>
                <a:srgbClr val="00B0F0"/>
              </a:buClr>
              <a:buFont typeface="Wingdings" pitchFamily="2" charset="2"/>
              <a:buChar char="§"/>
            </a:pPr>
            <a:endParaRPr lang="en-US" b="1" dirty="0">
              <a:ea typeface="+mn-lt"/>
              <a:cs typeface="+mn-lt"/>
            </a:endParaRPr>
          </a:p>
          <a:p>
            <a:pPr marL="285750" indent="-285750">
              <a:buClr>
                <a:srgbClr val="00B0F0"/>
              </a:buClr>
              <a:buFont typeface="Wingdings" pitchFamily="2" charset="2"/>
              <a:buChar char="§"/>
            </a:pPr>
            <a:r>
              <a:rPr lang="en-US" b="1" dirty="0">
                <a:ea typeface="+mn-lt"/>
                <a:cs typeface="+mn-lt"/>
              </a:rPr>
              <a:t>For more info watch the documentary blood in the mobile</a:t>
            </a:r>
            <a:endParaRPr lang="en-US" b="1" dirty="0"/>
          </a:p>
          <a:p>
            <a:pPr algn="l"/>
            <a:endParaRPr lang="en-US" dirty="0"/>
          </a:p>
        </p:txBody>
      </p:sp>
      <p:pic>
        <p:nvPicPr>
          <p:cNvPr id="5" name="Online Media 4" descr="5.m4a">
            <a:hlinkClick r:id="" action="ppaction://media"/>
            <a:extLst>
              <a:ext uri="{FF2B5EF4-FFF2-40B4-BE49-F238E27FC236}">
                <a16:creationId xmlns:a16="http://schemas.microsoft.com/office/drawing/2014/main" id="{B5F21BE7-3FF9-BE44-9551-A6524C393A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6200" y="813623"/>
            <a:ext cx="812800" cy="812800"/>
          </a:xfrm>
          <a:prstGeom prst="rect">
            <a:avLst/>
          </a:prstGeom>
        </p:spPr>
      </p:pic>
    </p:spTree>
    <p:extLst>
      <p:ext uri="{BB962C8B-B14F-4D97-AF65-F5344CB8AC3E}">
        <p14:creationId xmlns:p14="http://schemas.microsoft.com/office/powerpoint/2010/main" val="16141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50A8-3ED4-4DB2-BB59-FDE9A25F2B4C}"/>
              </a:ext>
            </a:extLst>
          </p:cNvPr>
          <p:cNvSpPr>
            <a:spLocks noGrp="1"/>
          </p:cNvSpPr>
          <p:nvPr>
            <p:ph type="title"/>
          </p:nvPr>
        </p:nvSpPr>
        <p:spPr/>
        <p:txBody>
          <a:bodyPr/>
          <a:lstStyle/>
          <a:p>
            <a:endParaRPr lang="en-US"/>
          </a:p>
        </p:txBody>
      </p:sp>
      <p:pic>
        <p:nvPicPr>
          <p:cNvPr id="6" name="Picture 6" descr="A person standing in a room&#10;&#10;Description generated with high confidence">
            <a:extLst>
              <a:ext uri="{FF2B5EF4-FFF2-40B4-BE49-F238E27FC236}">
                <a16:creationId xmlns:a16="http://schemas.microsoft.com/office/drawing/2014/main" id="{A73902E4-2662-4A9B-8B77-498C2921B344}"/>
              </a:ext>
            </a:extLst>
          </p:cNvPr>
          <p:cNvPicPr>
            <a:picLocks noChangeAspect="1"/>
          </p:cNvPicPr>
          <p:nvPr/>
        </p:nvPicPr>
        <p:blipFill>
          <a:blip r:embed="rId5"/>
          <a:stretch>
            <a:fillRect/>
          </a:stretch>
        </p:blipFill>
        <p:spPr>
          <a:xfrm>
            <a:off x="5874949" y="1484821"/>
            <a:ext cx="5905500" cy="3543300"/>
          </a:xfrm>
          <a:prstGeom prst="rect">
            <a:avLst/>
          </a:prstGeom>
        </p:spPr>
      </p:pic>
      <p:pic>
        <p:nvPicPr>
          <p:cNvPr id="3" name="Picture 3" descr="A screenshot of a social media post&#10;&#10;Description generated with very high confidence">
            <a:extLst>
              <a:ext uri="{FF2B5EF4-FFF2-40B4-BE49-F238E27FC236}">
                <a16:creationId xmlns:a16="http://schemas.microsoft.com/office/drawing/2014/main" id="{FD925004-7FE6-4EB6-9B07-C01D9050C4BE}"/>
              </a:ext>
            </a:extLst>
          </p:cNvPr>
          <p:cNvPicPr>
            <a:picLocks noGrp="1" noChangeAspect="1"/>
          </p:cNvPicPr>
          <p:nvPr>
            <p:ph idx="1"/>
          </p:nvPr>
        </p:nvPicPr>
        <p:blipFill rotWithShape="1">
          <a:blip r:embed="rId6"/>
          <a:srcRect l="22272" t="24646" r="34967" b="5138"/>
          <a:stretch/>
        </p:blipFill>
        <p:spPr>
          <a:xfrm>
            <a:off x="-67636" y="706925"/>
            <a:ext cx="6184784" cy="5743772"/>
          </a:xfrm>
        </p:spPr>
      </p:pic>
      <p:pic>
        <p:nvPicPr>
          <p:cNvPr id="4" name="Online Media 3" descr="6.m4a">
            <a:hlinkClick r:id="" action="ppaction://media"/>
            <a:extLst>
              <a:ext uri="{FF2B5EF4-FFF2-40B4-BE49-F238E27FC236}">
                <a16:creationId xmlns:a16="http://schemas.microsoft.com/office/drawing/2014/main" id="{4521C736-B284-C54B-B2CE-37871A1107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5668" y="5380127"/>
            <a:ext cx="812800" cy="863600"/>
          </a:xfrm>
          <a:prstGeom prst="rect">
            <a:avLst/>
          </a:prstGeom>
        </p:spPr>
      </p:pic>
    </p:spTree>
    <p:extLst>
      <p:ext uri="{BB962C8B-B14F-4D97-AF65-F5344CB8AC3E}">
        <p14:creationId xmlns:p14="http://schemas.microsoft.com/office/powerpoint/2010/main" val="320457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1" descr="A group of people standing on a rock&#10;&#10;Description generated with high confidence">
            <a:extLst>
              <a:ext uri="{FF2B5EF4-FFF2-40B4-BE49-F238E27FC236}">
                <a16:creationId xmlns:a16="http://schemas.microsoft.com/office/drawing/2014/main" id="{1115369B-AD4A-4A33-8BFC-A2FFF24B331F}"/>
              </a:ext>
            </a:extLst>
          </p:cNvPr>
          <p:cNvPicPr>
            <a:picLocks noChangeAspect="1"/>
          </p:cNvPicPr>
          <p:nvPr/>
        </p:nvPicPr>
        <p:blipFill>
          <a:blip r:embed="rId5"/>
          <a:stretch>
            <a:fillRect/>
          </a:stretch>
        </p:blipFill>
        <p:spPr>
          <a:xfrm>
            <a:off x="3315420" y="-474"/>
            <a:ext cx="10550105" cy="6858948"/>
          </a:xfrm>
          <a:prstGeom prst="rect">
            <a:avLst/>
          </a:prstGeom>
        </p:spPr>
      </p:pic>
      <p:sp>
        <p:nvSpPr>
          <p:cNvPr id="9" name="Rectangle 8">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5" descr="A screenshot of a cell phone&#10;&#10;Description generated with very high confidence">
            <a:extLst>
              <a:ext uri="{FF2B5EF4-FFF2-40B4-BE49-F238E27FC236}">
                <a16:creationId xmlns:a16="http://schemas.microsoft.com/office/drawing/2014/main" id="{6220EC3E-DB1D-4A5D-84E0-FA6C6ED31DF2}"/>
              </a:ext>
            </a:extLst>
          </p:cNvPr>
          <p:cNvPicPr>
            <a:picLocks noGrp="1" noChangeAspect="1"/>
          </p:cNvPicPr>
          <p:nvPr>
            <p:ph idx="1"/>
          </p:nvPr>
        </p:nvPicPr>
        <p:blipFill rotWithShape="1">
          <a:blip r:embed="rId6"/>
          <a:srcRect l="36080" t="14229" r="37194" b="19368"/>
          <a:stretch/>
        </p:blipFill>
        <p:spPr>
          <a:xfrm>
            <a:off x="4251" y="-2645"/>
            <a:ext cx="5440516" cy="6855014"/>
          </a:xfrm>
        </p:spPr>
      </p:pic>
      <p:pic>
        <p:nvPicPr>
          <p:cNvPr id="2" name="Online Media 1" descr="7.m4a">
            <a:hlinkClick r:id="" action="ppaction://media"/>
            <a:extLst>
              <a:ext uri="{FF2B5EF4-FFF2-40B4-BE49-F238E27FC236}">
                <a16:creationId xmlns:a16="http://schemas.microsoft.com/office/drawing/2014/main" id="{EA661D0D-5417-BD40-818E-C7856B4901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94824" y="336550"/>
            <a:ext cx="812800" cy="812800"/>
          </a:xfrm>
          <a:prstGeom prst="rect">
            <a:avLst/>
          </a:prstGeom>
        </p:spPr>
      </p:pic>
    </p:spTree>
    <p:extLst>
      <p:ext uri="{BB962C8B-B14F-4D97-AF65-F5344CB8AC3E}">
        <p14:creationId xmlns:p14="http://schemas.microsoft.com/office/powerpoint/2010/main" val="87725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67E7-3FB9-4045-A16D-3E6A231DF6FA}"/>
              </a:ext>
            </a:extLst>
          </p:cNvPr>
          <p:cNvSpPr>
            <a:spLocks noGrp="1"/>
          </p:cNvSpPr>
          <p:nvPr>
            <p:ph type="title"/>
          </p:nvPr>
        </p:nvSpPr>
        <p:spPr>
          <a:xfrm>
            <a:off x="352549" y="296106"/>
            <a:ext cx="11029616" cy="988332"/>
          </a:xfrm>
        </p:spPr>
        <p:txBody>
          <a:bodyPr/>
          <a:lstStyle/>
          <a:p>
            <a:r>
              <a:rPr lang="en-US">
                <a:solidFill>
                  <a:srgbClr val="0070C0"/>
                </a:solidFill>
              </a:rPr>
              <a:t>The phone industry</a:t>
            </a:r>
          </a:p>
        </p:txBody>
      </p:sp>
      <p:sp>
        <p:nvSpPr>
          <p:cNvPr id="12" name="TextBox 11">
            <a:extLst>
              <a:ext uri="{FF2B5EF4-FFF2-40B4-BE49-F238E27FC236}">
                <a16:creationId xmlns:a16="http://schemas.microsoft.com/office/drawing/2014/main" id="{9ED546F2-B570-45C4-8756-3A28402C8B42}"/>
              </a:ext>
            </a:extLst>
          </p:cNvPr>
          <p:cNvSpPr txBox="1"/>
          <p:nvPr/>
        </p:nvSpPr>
        <p:spPr>
          <a:xfrm>
            <a:off x="398240" y="2829997"/>
            <a:ext cx="31239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0F0"/>
                </a:solidFill>
                <a:ea typeface="+mn-lt"/>
                <a:cs typeface="+mn-lt"/>
              </a:rPr>
              <a:t>Number of Smartphones sold worldwide from 2007 to 2020 (in million units)</a:t>
            </a:r>
            <a:endParaRPr lang="en-US" b="1">
              <a:solidFill>
                <a:srgbClr val="00B0F0"/>
              </a:solidFill>
            </a:endParaRPr>
          </a:p>
          <a:p>
            <a:pPr algn="l"/>
            <a:endParaRPr lang="en-US"/>
          </a:p>
        </p:txBody>
      </p:sp>
      <p:sp>
        <p:nvSpPr>
          <p:cNvPr id="5" name="TextBox 4">
            <a:extLst>
              <a:ext uri="{FF2B5EF4-FFF2-40B4-BE49-F238E27FC236}">
                <a16:creationId xmlns:a16="http://schemas.microsoft.com/office/drawing/2014/main" id="{07F948CF-4CE5-FE4F-B203-CDEAE7EFBCE4}"/>
              </a:ext>
            </a:extLst>
          </p:cNvPr>
          <p:cNvSpPr txBox="1"/>
          <p:nvPr/>
        </p:nvSpPr>
        <p:spPr>
          <a:xfrm>
            <a:off x="6820015" y="6379466"/>
            <a:ext cx="1935621" cy="246221"/>
          </a:xfrm>
          <a:prstGeom prst="rect">
            <a:avLst/>
          </a:prstGeom>
          <a:noFill/>
        </p:spPr>
        <p:txBody>
          <a:bodyPr wrap="square" rtlCol="0" anchor="t">
            <a:spAutoFit/>
          </a:bodyPr>
          <a:lstStyle/>
          <a:p>
            <a:r>
              <a:rPr lang="en-US" sz="1000">
                <a:ea typeface="+mn-lt"/>
                <a:cs typeface="+mn-lt"/>
              </a:rPr>
              <a:t>(Statista, 2020) </a:t>
            </a:r>
            <a:endParaRPr lang="en-US"/>
          </a:p>
        </p:txBody>
      </p:sp>
      <p:pic>
        <p:nvPicPr>
          <p:cNvPr id="9" name="Picture 16" descr="A screenshot of a cell phone&#10;&#10;Description generated with high confidence">
            <a:extLst>
              <a:ext uri="{FF2B5EF4-FFF2-40B4-BE49-F238E27FC236}">
                <a16:creationId xmlns:a16="http://schemas.microsoft.com/office/drawing/2014/main" id="{9A85DB41-D969-4E79-AE9B-DAE5EDB0AF91}"/>
              </a:ext>
            </a:extLst>
          </p:cNvPr>
          <p:cNvPicPr>
            <a:picLocks noChangeAspect="1"/>
          </p:cNvPicPr>
          <p:nvPr/>
        </p:nvPicPr>
        <p:blipFill rotWithShape="1">
          <a:blip r:embed="rId5"/>
          <a:srcRect l="2169" t="5102" r="217" b="-226"/>
          <a:stretch/>
        </p:blipFill>
        <p:spPr>
          <a:xfrm>
            <a:off x="3732365" y="1898934"/>
            <a:ext cx="7243389" cy="4521224"/>
          </a:xfrm>
          <a:prstGeom prst="rect">
            <a:avLst/>
          </a:prstGeom>
        </p:spPr>
      </p:pic>
      <p:pic>
        <p:nvPicPr>
          <p:cNvPr id="14" name="Audio 4">
            <a:hlinkClick r:id="" action="ppaction://media"/>
            <a:extLst>
              <a:ext uri="{FF2B5EF4-FFF2-40B4-BE49-F238E27FC236}">
                <a16:creationId xmlns:a16="http://schemas.microsoft.com/office/drawing/2014/main" id="{FE5B37E5-189A-0743-A9CA-907E0FBAC2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4028" y="778886"/>
            <a:ext cx="812800" cy="812800"/>
          </a:xfrm>
          <a:prstGeom prst="rect">
            <a:avLst/>
          </a:prstGeom>
        </p:spPr>
      </p:pic>
    </p:spTree>
    <p:extLst>
      <p:ext uri="{BB962C8B-B14F-4D97-AF65-F5344CB8AC3E}">
        <p14:creationId xmlns:p14="http://schemas.microsoft.com/office/powerpoint/2010/main" val="415666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67E7-3FB9-4045-A16D-3E6A231DF6FA}"/>
              </a:ext>
            </a:extLst>
          </p:cNvPr>
          <p:cNvSpPr>
            <a:spLocks noGrp="1"/>
          </p:cNvSpPr>
          <p:nvPr>
            <p:ph type="title"/>
          </p:nvPr>
        </p:nvSpPr>
        <p:spPr>
          <a:xfrm>
            <a:off x="350883" y="392745"/>
            <a:ext cx="11029616" cy="988332"/>
          </a:xfrm>
        </p:spPr>
        <p:txBody>
          <a:bodyPr/>
          <a:lstStyle/>
          <a:p>
            <a:r>
              <a:rPr lang="en-US">
                <a:solidFill>
                  <a:srgbClr val="0070C0"/>
                </a:solidFill>
              </a:rPr>
              <a:t>The phone industry</a:t>
            </a:r>
          </a:p>
        </p:txBody>
      </p:sp>
      <p:sp>
        <p:nvSpPr>
          <p:cNvPr id="3" name="TextBox 2">
            <a:extLst>
              <a:ext uri="{FF2B5EF4-FFF2-40B4-BE49-F238E27FC236}">
                <a16:creationId xmlns:a16="http://schemas.microsoft.com/office/drawing/2014/main" id="{7C79E72A-3106-4BB4-A409-DBB98509EA0B}"/>
              </a:ext>
            </a:extLst>
          </p:cNvPr>
          <p:cNvSpPr txBox="1"/>
          <p:nvPr/>
        </p:nvSpPr>
        <p:spPr>
          <a:xfrm>
            <a:off x="832647" y="1957915"/>
            <a:ext cx="6138737"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pPr marL="285750" indent="-285750">
              <a:buFont typeface="Wingdings"/>
              <a:buChar char="§"/>
            </a:pPr>
            <a:endParaRPr lang="en-US"/>
          </a:p>
          <a:p>
            <a:pPr>
              <a:buClr>
                <a:srgbClr val="0070C0"/>
              </a:buClr>
            </a:pPr>
            <a:r>
              <a:rPr lang="en-US" sz="2000" b="1" dirty="0"/>
              <a:t>The leading manufacturers in 2019 were</a:t>
            </a:r>
          </a:p>
          <a:p>
            <a:pPr>
              <a:buClr>
                <a:srgbClr val="0070C0"/>
              </a:buClr>
            </a:pPr>
            <a:endParaRPr lang="en-US" sz="2000" b="1" dirty="0"/>
          </a:p>
          <a:p>
            <a:pPr>
              <a:buClr>
                <a:srgbClr val="0070C0"/>
              </a:buClr>
            </a:pPr>
            <a:endParaRPr lang="en-US" sz="2000" b="1" dirty="0"/>
          </a:p>
          <a:p>
            <a:pPr marL="285750" indent="-285750">
              <a:buClr>
                <a:srgbClr val="0070C0"/>
              </a:buClr>
              <a:buFont typeface="Arial" panose="020B0604020202020204" pitchFamily="34" charset="0"/>
              <a:buChar char="•"/>
            </a:pPr>
            <a:r>
              <a:rPr lang="en-US" sz="2000" b="1" dirty="0"/>
              <a:t>Samsung (295.7 million)</a:t>
            </a:r>
          </a:p>
          <a:p>
            <a:pPr marL="285750" indent="-285750">
              <a:buClr>
                <a:srgbClr val="0070C0"/>
              </a:buClr>
              <a:buFont typeface="Arial" panose="020B0604020202020204" pitchFamily="34" charset="0"/>
              <a:buChar char="•"/>
            </a:pPr>
            <a:endParaRPr lang="en-US" sz="2000" b="1" dirty="0"/>
          </a:p>
          <a:p>
            <a:pPr marL="285750" indent="-285750">
              <a:buClr>
                <a:srgbClr val="0070C0"/>
              </a:buClr>
              <a:buFont typeface="Arial" panose="020B0604020202020204" pitchFamily="34" charset="0"/>
              <a:buChar char="•"/>
            </a:pPr>
            <a:r>
              <a:rPr lang="en-US" sz="2000" b="1" dirty="0"/>
              <a:t>Huawei    (240.6 million)</a:t>
            </a:r>
          </a:p>
          <a:p>
            <a:pPr marL="285750" indent="-285750">
              <a:buClr>
                <a:srgbClr val="0070C0"/>
              </a:buClr>
              <a:buFont typeface="Arial" panose="020B0604020202020204" pitchFamily="34" charset="0"/>
              <a:buChar char="•"/>
            </a:pPr>
            <a:endParaRPr lang="en-US" sz="2000" b="1" dirty="0"/>
          </a:p>
          <a:p>
            <a:pPr marL="285750" indent="-285750">
              <a:buClr>
                <a:srgbClr val="0070C0"/>
              </a:buClr>
              <a:buFont typeface="Arial" panose="020B0604020202020204" pitchFamily="34" charset="0"/>
              <a:buChar char="•"/>
            </a:pPr>
            <a:r>
              <a:rPr lang="en-US" sz="2000" b="1" dirty="0"/>
              <a:t>Apple       (191 million) </a:t>
            </a:r>
          </a:p>
          <a:p>
            <a:pPr>
              <a:buClr>
                <a:srgbClr val="0070C0"/>
              </a:buClr>
            </a:pPr>
            <a:r>
              <a:rPr lang="en-US" sz="1400"/>
              <a:t> </a:t>
            </a:r>
          </a:p>
          <a:p>
            <a:pPr>
              <a:buClr>
                <a:srgbClr val="0070C0"/>
              </a:buClr>
            </a:pPr>
            <a:endParaRPr lang="en-US" sz="1400"/>
          </a:p>
          <a:p>
            <a:pPr>
              <a:buClr>
                <a:srgbClr val="0070C0"/>
              </a:buClr>
            </a:pPr>
            <a:endParaRPr lang="en-US" sz="1400"/>
          </a:p>
          <a:p>
            <a:pPr>
              <a:buClr>
                <a:srgbClr val="0070C0"/>
              </a:buClr>
            </a:pPr>
            <a:endParaRPr lang="en-US" sz="1400"/>
          </a:p>
          <a:p>
            <a:pPr>
              <a:buClr>
                <a:srgbClr val="0070C0"/>
              </a:buClr>
            </a:pPr>
            <a:endParaRPr lang="en-US" sz="1400"/>
          </a:p>
          <a:p>
            <a:pPr>
              <a:buClr>
                <a:srgbClr val="0070C0"/>
              </a:buClr>
            </a:pPr>
            <a:r>
              <a:rPr lang="en-US" sz="1400"/>
              <a:t>  </a:t>
            </a:r>
          </a:p>
          <a:p>
            <a:pPr>
              <a:buClr>
                <a:srgbClr val="0070C0"/>
              </a:buClr>
            </a:pPr>
            <a:endParaRPr lang="en-US" sz="1400"/>
          </a:p>
          <a:p>
            <a:pPr>
              <a:buClr>
                <a:srgbClr val="0070C0"/>
              </a:buClr>
            </a:pPr>
            <a:r>
              <a:rPr lang="en-US" sz="1400"/>
              <a:t>  (Statista, 2020)</a:t>
            </a:r>
          </a:p>
          <a:p>
            <a:pPr marL="2114550" lvl="4" indent="-285750">
              <a:buFont typeface="Courier New"/>
              <a:buChar char="o"/>
            </a:pPr>
            <a:endParaRPr lang="en-US" b="1"/>
          </a:p>
          <a:p>
            <a:pPr marL="285750" indent="-285750">
              <a:buFont typeface="Courier New"/>
              <a:buChar char="o"/>
            </a:pPr>
            <a:endParaRPr lang="en-US"/>
          </a:p>
          <a:p>
            <a:pPr marL="285750" indent="-285750">
              <a:buFont typeface="Courier New"/>
              <a:buChar char="o"/>
            </a:pPr>
            <a:endParaRPr lang="en-US"/>
          </a:p>
        </p:txBody>
      </p:sp>
      <p:pic>
        <p:nvPicPr>
          <p:cNvPr id="5" name="Picture 5" descr="A variety of items on a table&#10;&#10;Description generated with very high confidence">
            <a:extLst>
              <a:ext uri="{FF2B5EF4-FFF2-40B4-BE49-F238E27FC236}">
                <a16:creationId xmlns:a16="http://schemas.microsoft.com/office/drawing/2014/main" id="{8956CD83-0918-4344-B1D6-9FD0994CEF80}"/>
              </a:ext>
            </a:extLst>
          </p:cNvPr>
          <p:cNvPicPr>
            <a:picLocks noChangeAspect="1"/>
          </p:cNvPicPr>
          <p:nvPr/>
        </p:nvPicPr>
        <p:blipFill>
          <a:blip r:embed="rId5"/>
          <a:stretch>
            <a:fillRect/>
          </a:stretch>
        </p:blipFill>
        <p:spPr>
          <a:xfrm>
            <a:off x="7858664" y="1362051"/>
            <a:ext cx="2987615" cy="1977293"/>
          </a:xfrm>
          <a:prstGeom prst="rect">
            <a:avLst/>
          </a:prstGeom>
        </p:spPr>
      </p:pic>
      <p:pic>
        <p:nvPicPr>
          <p:cNvPr id="7" name="Picture 7" descr="A picture containing drawing&#10;&#10;Description generated with very high confidence">
            <a:extLst>
              <a:ext uri="{FF2B5EF4-FFF2-40B4-BE49-F238E27FC236}">
                <a16:creationId xmlns:a16="http://schemas.microsoft.com/office/drawing/2014/main" id="{60824B53-3A11-46B8-B049-DC0A2D3A4CBA}"/>
              </a:ext>
            </a:extLst>
          </p:cNvPr>
          <p:cNvPicPr>
            <a:picLocks noChangeAspect="1"/>
          </p:cNvPicPr>
          <p:nvPr/>
        </p:nvPicPr>
        <p:blipFill rotWithShape="1">
          <a:blip r:embed="rId6"/>
          <a:srcRect l="4706" t="20833" r="4118" b="20833"/>
          <a:stretch/>
        </p:blipFill>
        <p:spPr>
          <a:xfrm>
            <a:off x="8289985" y="3621365"/>
            <a:ext cx="2225872" cy="798763"/>
          </a:xfrm>
          <a:prstGeom prst="rect">
            <a:avLst/>
          </a:prstGeom>
        </p:spPr>
      </p:pic>
      <p:pic>
        <p:nvPicPr>
          <p:cNvPr id="9" name="Picture 9" descr="A picture containing silhouette&#10;&#10;Description generated with very high confidence">
            <a:extLst>
              <a:ext uri="{FF2B5EF4-FFF2-40B4-BE49-F238E27FC236}">
                <a16:creationId xmlns:a16="http://schemas.microsoft.com/office/drawing/2014/main" id="{EF5019D7-68C3-455F-B757-F90108397AC6}"/>
              </a:ext>
            </a:extLst>
          </p:cNvPr>
          <p:cNvPicPr>
            <a:picLocks noChangeAspect="1"/>
          </p:cNvPicPr>
          <p:nvPr/>
        </p:nvPicPr>
        <p:blipFill rotWithShape="1">
          <a:blip r:embed="rId7"/>
          <a:srcRect l="27225" t="15278" r="25289" b="15972"/>
          <a:stretch/>
        </p:blipFill>
        <p:spPr>
          <a:xfrm>
            <a:off x="9540816" y="4643168"/>
            <a:ext cx="1302636" cy="1414465"/>
          </a:xfrm>
          <a:prstGeom prst="rect">
            <a:avLst/>
          </a:prstGeom>
        </p:spPr>
      </p:pic>
      <p:pic>
        <p:nvPicPr>
          <p:cNvPr id="11" name="Picture 11" descr="A close up of a logo&#10;&#10;Description generated with very high confidence">
            <a:extLst>
              <a:ext uri="{FF2B5EF4-FFF2-40B4-BE49-F238E27FC236}">
                <a16:creationId xmlns:a16="http://schemas.microsoft.com/office/drawing/2014/main" id="{E72ACFFE-FD7B-432A-9954-D318A26E558F}"/>
              </a:ext>
            </a:extLst>
          </p:cNvPr>
          <p:cNvPicPr>
            <a:picLocks noChangeAspect="1"/>
          </p:cNvPicPr>
          <p:nvPr/>
        </p:nvPicPr>
        <p:blipFill>
          <a:blip r:embed="rId8"/>
          <a:stretch>
            <a:fillRect/>
          </a:stretch>
        </p:blipFill>
        <p:spPr>
          <a:xfrm>
            <a:off x="7858664" y="4802813"/>
            <a:ext cx="1262333" cy="1249279"/>
          </a:xfrm>
          <a:prstGeom prst="rect">
            <a:avLst/>
          </a:prstGeom>
        </p:spPr>
      </p:pic>
      <p:pic>
        <p:nvPicPr>
          <p:cNvPr id="8" name="Audio 7">
            <a:hlinkClick r:id="" action="ppaction://media"/>
            <a:extLst>
              <a:ext uri="{FF2B5EF4-FFF2-40B4-BE49-F238E27FC236}">
                <a16:creationId xmlns:a16="http://schemas.microsoft.com/office/drawing/2014/main" id="{29305B13-98F7-EE4D-8619-BB6A28B2B5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28317" y="721170"/>
            <a:ext cx="812800" cy="812800"/>
          </a:xfrm>
          <a:prstGeom prst="rect">
            <a:avLst/>
          </a:prstGeom>
        </p:spPr>
      </p:pic>
    </p:spTree>
    <p:extLst>
      <p:ext uri="{BB962C8B-B14F-4D97-AF65-F5344CB8AC3E}">
        <p14:creationId xmlns:p14="http://schemas.microsoft.com/office/powerpoint/2010/main" val="14892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993C7499872F42B43ABAAFC1F45B03" ma:contentTypeVersion="13" ma:contentTypeDescription="Create a new document." ma:contentTypeScope="" ma:versionID="d88ae6d9a40d1e25d0c0549c8f6be1d2">
  <xsd:schema xmlns:xsd="http://www.w3.org/2001/XMLSchema" xmlns:xs="http://www.w3.org/2001/XMLSchema" xmlns:p="http://schemas.microsoft.com/office/2006/metadata/properties" xmlns:ns2="fe6a7317-6ae2-469e-a9a9-2ff90ef2cf47" xmlns:ns3="bc7749e3-e07d-4cdf-9e26-a35dcb409b9b" targetNamespace="http://schemas.microsoft.com/office/2006/metadata/properties" ma:root="true" ma:fieldsID="741a61fa85b1deade17ef4378d773f59" ns2:_="" ns3:_="">
    <xsd:import namespace="fe6a7317-6ae2-469e-a9a9-2ff90ef2cf47"/>
    <xsd:import namespace="bc7749e3-e07d-4cdf-9e26-a35dcb409b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a7317-6ae2-469e-a9a9-2ff90ef2cf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7749e3-e07d-4cdf-9e26-a35dcb409b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323386-A212-46CE-965B-C453BF627624}"/>
</file>

<file path=customXml/itemProps2.xml><?xml version="1.0" encoding="utf-8"?>
<ds:datastoreItem xmlns:ds="http://schemas.openxmlformats.org/officeDocument/2006/customXml" ds:itemID="{6B785B20-B9ED-431C-8634-327D6921CC14}">
  <ds:schemaRefs>
    <ds:schemaRef ds:uri="http://schemas.microsoft.com/sharepoint/v3/contenttype/forms"/>
  </ds:schemaRefs>
</ds:datastoreItem>
</file>

<file path=customXml/itemProps3.xml><?xml version="1.0" encoding="utf-8"?>
<ds:datastoreItem xmlns:ds="http://schemas.openxmlformats.org/officeDocument/2006/customXml" ds:itemID="{26C87BDA-4A63-49E5-B1C6-17009D735668}">
  <ds:schemaRefs>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purl.org/dc/dcmitype/"/>
    <ds:schemaRef ds:uri="http://schemas.openxmlformats.org/package/2006/metadata/core-properties"/>
    <ds:schemaRef ds:uri="16c05727-aa75-4e4a-9b5f-8a80a1165891"/>
    <ds:schemaRef ds:uri="71af3243-3dd4-4a8d-8c0d-dd76da1f02a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3366</Words>
  <Application>Microsoft Macintosh PowerPoint</Application>
  <PresentationFormat>Widescreen</PresentationFormat>
  <Paragraphs>297</Paragraphs>
  <Slides>29</Slides>
  <Notes>26</Notes>
  <HiddenSlides>0</HiddenSlides>
  <MMClips>26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'Wingdings 2',Sans-Serif</vt:lpstr>
      <vt:lpstr>Arial</vt:lpstr>
      <vt:lpstr>Arial,Sans-Serif</vt:lpstr>
      <vt:lpstr>Calibri</vt:lpstr>
      <vt:lpstr>Courier New</vt:lpstr>
      <vt:lpstr>Franklin Gothic Book</vt:lpstr>
      <vt:lpstr>Franklin Gothic Demi</vt:lpstr>
      <vt:lpstr>Wingdings</vt:lpstr>
      <vt:lpstr>Wingdings 2</vt:lpstr>
      <vt:lpstr>DividendVTI</vt:lpstr>
      <vt:lpstr>Fairphone </vt:lpstr>
      <vt:lpstr>OBJECTIVES  'BENCHMARKING FAIRPHONE AGAINST OTHER BRANDS HOW TO INCREASE FAIRPHONE AMONG UNIVERSITY STAFF AS CHOICE OF COMPANY PHONE' </vt:lpstr>
      <vt:lpstr>Outline</vt:lpstr>
      <vt:lpstr>The Phone Industry and the Environment</vt:lpstr>
      <vt:lpstr>PowerPoint Presentation</vt:lpstr>
      <vt:lpstr>PowerPoint Presentation</vt:lpstr>
      <vt:lpstr>PowerPoint Presentation</vt:lpstr>
      <vt:lpstr>The phone industry</vt:lpstr>
      <vt:lpstr>The phone industry</vt:lpstr>
      <vt:lpstr>The phone industry</vt:lpstr>
      <vt:lpstr>PowerPoint Presentation</vt:lpstr>
      <vt:lpstr>PowerPoint Presentation</vt:lpstr>
      <vt:lpstr>PowerPoint Presentation</vt:lpstr>
      <vt:lpstr>Fairphone vs apple</vt:lpstr>
      <vt:lpstr>Survey &amp; Discussion </vt:lpstr>
      <vt:lpstr>DATA COLLECTION</vt:lpstr>
      <vt:lpstr>Handsets owned over previous 10 years</vt:lpstr>
      <vt:lpstr>Barriers to using one phone </vt:lpstr>
      <vt:lpstr>Would you be happy to receive a Fairphone as a work handset?</vt:lpstr>
      <vt:lpstr>How can we encourage use of the fairphone?</vt:lpstr>
      <vt:lpstr>PowerPoint Presentation</vt:lpstr>
      <vt:lpstr>Limitations of the survey</vt:lpstr>
      <vt:lpstr>                'Helping end our throw-away culture'    'our journey towards becoming a net-zero society'    Fairphone is the most sustainable phone on the market   </vt:lpstr>
      <vt:lpstr>Recommendations </vt:lpstr>
      <vt:lpstr>Future Research</vt:lpstr>
      <vt:lpstr>PowerPoint Presentation</vt:lpstr>
      <vt:lpstr>Conclusions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Fairphone </dc:title>
  <dc:creator>GRAY Heather</dc:creator>
  <cp:revision>1</cp:revision>
  <dcterms:created xsi:type="dcterms:W3CDTF">2020-04-15T17:53:07Z</dcterms:created>
  <dcterms:modified xsi:type="dcterms:W3CDTF">2020-04-16T10:00:28Z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0x0101006F993C7499872F42B43ABAAFC1F45B03</vt:lpwstr>
  </property>
</Properties>
</file>